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4" r:id="rId3"/>
    <p:sldId id="257" r:id="rId4"/>
    <p:sldId id="258" r:id="rId5"/>
    <p:sldId id="265" r:id="rId6"/>
    <p:sldId id="266" r:id="rId7"/>
    <p:sldId id="286" r:id="rId8"/>
    <p:sldId id="285" r:id="rId9"/>
    <p:sldId id="267" r:id="rId10"/>
    <p:sldId id="268" r:id="rId11"/>
    <p:sldId id="269" r:id="rId12"/>
    <p:sldId id="270" r:id="rId13"/>
    <p:sldId id="279" r:id="rId14"/>
    <p:sldId id="277" r:id="rId15"/>
    <p:sldId id="278" r:id="rId16"/>
    <p:sldId id="271" r:id="rId17"/>
    <p:sldId id="272" r:id="rId18"/>
    <p:sldId id="273" r:id="rId19"/>
    <p:sldId id="280" r:id="rId20"/>
    <p:sldId id="281" r:id="rId21"/>
    <p:sldId id="283" r:id="rId22"/>
    <p:sldId id="282" r:id="rId23"/>
    <p:sldId id="284" r:id="rId24"/>
    <p:sldId id="287" r:id="rId25"/>
    <p:sldId id="291" r:id="rId26"/>
    <p:sldId id="288" r:id="rId27"/>
    <p:sldId id="290" r:id="rId28"/>
    <p:sldId id="292" r:id="rId29"/>
    <p:sldId id="259" r:id="rId30"/>
    <p:sldId id="260" r:id="rId31"/>
    <p:sldId id="261" r:id="rId32"/>
    <p:sldId id="262" r:id="rId33"/>
    <p:sldId id="263" r:id="rId34"/>
    <p:sldId id="264" r:id="rId35"/>
    <p:sldId id="293" r:id="rId36"/>
    <p:sldId id="276" r:id="rId37"/>
  </p:sldIdLst>
  <p:sldSz cx="18288000" cy="10287000"/>
  <p:notesSz cx="6858000" cy="9144000"/>
  <p:embeddedFontLst>
    <p:embeddedFont>
      <p:font typeface="Pretendard Black" panose="020B0600000101010101" charset="-127"/>
      <p:bold r:id="rId38"/>
    </p:embeddedFont>
    <p:embeddedFont>
      <p:font typeface="Pretendard Bold" panose="020B0600000101010101" charset="-127"/>
      <p:bold r:id="rId39"/>
    </p:embeddedFont>
    <p:embeddedFont>
      <p:font typeface="Pretendard Medium" panose="020B0600000101010101" charset="-127"/>
      <p:bold r:id="rId40"/>
    </p:embeddedFont>
    <p:embeddedFont>
      <p:font typeface="Pretendard Regular" panose="020B0600000101010101" charset="-127"/>
      <p:regular r:id="rId41"/>
    </p:embeddedFont>
    <p:embeddedFont>
      <p:font typeface="Pretendard SemiBold" panose="020B0600000101010101" charset="-127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EFA"/>
    <a:srgbClr val="D0BFFF"/>
    <a:srgbClr val="FFFCFC"/>
    <a:srgbClr val="F7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3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7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hyperlink" Target="https://github.com/Owl-jun/project_hiocp/tree/GameChatServ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30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56.png"/><Relationship Id="rId5" Type="http://schemas.openxmlformats.org/officeDocument/2006/relationships/image" Target="../media/image27.png"/><Relationship Id="rId10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12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59.png"/><Relationship Id="rId5" Type="http://schemas.openxmlformats.org/officeDocument/2006/relationships/image" Target="../media/image27.png"/><Relationship Id="rId10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5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12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63.png"/><Relationship Id="rId5" Type="http://schemas.openxmlformats.org/officeDocument/2006/relationships/image" Target="../media/image27.png"/><Relationship Id="rId10" Type="http://schemas.openxmlformats.org/officeDocument/2006/relationships/image" Target="../media/image62.png"/><Relationship Id="rId4" Type="http://schemas.openxmlformats.org/officeDocument/2006/relationships/image" Target="../media/image7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68.png"/><Relationship Id="rId5" Type="http://schemas.openxmlformats.org/officeDocument/2006/relationships/image" Target="../media/image27.png"/><Relationship Id="rId10" Type="http://schemas.openxmlformats.org/officeDocument/2006/relationships/image" Target="../media/image67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12" Type="http://schemas.openxmlformats.org/officeDocument/2006/relationships/hyperlink" Target="https://github.com/Owl-jun/REST_API_Serv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7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74.png"/><Relationship Id="rId4" Type="http://schemas.openxmlformats.org/officeDocument/2006/relationships/image" Target="../media/image7.pn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12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77.png"/><Relationship Id="rId5" Type="http://schemas.openxmlformats.org/officeDocument/2006/relationships/image" Target="../media/image27.png"/><Relationship Id="rId10" Type="http://schemas.openxmlformats.org/officeDocument/2006/relationships/image" Target="../media/image76.png"/><Relationship Id="rId4" Type="http://schemas.openxmlformats.org/officeDocument/2006/relationships/image" Target="../media/image7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29.png"/><Relationship Id="rId10" Type="http://schemas.openxmlformats.org/officeDocument/2006/relationships/image" Target="../media/image81.png"/><Relationship Id="rId4" Type="http://schemas.openxmlformats.org/officeDocument/2006/relationships/image" Target="../media/image7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87.png"/><Relationship Id="rId5" Type="http://schemas.openxmlformats.org/officeDocument/2006/relationships/image" Target="../media/image29.png"/><Relationship Id="rId10" Type="http://schemas.openxmlformats.org/officeDocument/2006/relationships/image" Target="../media/image86.png"/><Relationship Id="rId4" Type="http://schemas.openxmlformats.org/officeDocument/2006/relationships/image" Target="../media/image7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8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92.png"/><Relationship Id="rId5" Type="http://schemas.openxmlformats.org/officeDocument/2006/relationships/image" Target="../media/image29.png"/><Relationship Id="rId10" Type="http://schemas.openxmlformats.org/officeDocument/2006/relationships/image" Target="../media/image91.png"/><Relationship Id="rId4" Type="http://schemas.openxmlformats.org/officeDocument/2006/relationships/image" Target="../media/image7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29.png"/><Relationship Id="rId10" Type="http://schemas.openxmlformats.org/officeDocument/2006/relationships/image" Target="../media/image95.png"/><Relationship Id="rId4" Type="http://schemas.openxmlformats.org/officeDocument/2006/relationships/image" Target="../media/image7.png"/><Relationship Id="rId9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12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99.png"/><Relationship Id="rId5" Type="http://schemas.openxmlformats.org/officeDocument/2006/relationships/image" Target="../media/image29.png"/><Relationship Id="rId10" Type="http://schemas.openxmlformats.org/officeDocument/2006/relationships/image" Target="../media/image98.png"/><Relationship Id="rId4" Type="http://schemas.openxmlformats.org/officeDocument/2006/relationships/image" Target="../media/image7.png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104.png"/><Relationship Id="rId5" Type="http://schemas.openxmlformats.org/officeDocument/2006/relationships/image" Target="../media/image29.png"/><Relationship Id="rId10" Type="http://schemas.openxmlformats.org/officeDocument/2006/relationships/image" Target="../media/image103.png"/><Relationship Id="rId4" Type="http://schemas.openxmlformats.org/officeDocument/2006/relationships/image" Target="../media/image7.png"/><Relationship Id="rId9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6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12" Type="http://schemas.openxmlformats.org/officeDocument/2006/relationships/image" Target="../media/image10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5" Type="http://schemas.openxmlformats.org/officeDocument/2006/relationships/hyperlink" Target="https://github.com/Owl-jun/project_pkmbattle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2.wdp"/><Relationship Id="rId1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0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09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12" Type="http://schemas.openxmlformats.org/officeDocument/2006/relationships/image" Target="../media/image1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13.png"/><Relationship Id="rId5" Type="http://schemas.openxmlformats.org/officeDocument/2006/relationships/image" Target="../media/image33.png"/><Relationship Id="rId10" Type="http://schemas.openxmlformats.org/officeDocument/2006/relationships/image" Target="../media/image112.png"/><Relationship Id="rId4" Type="http://schemas.openxmlformats.org/officeDocument/2006/relationships/image" Target="../media/image29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7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12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06.png"/><Relationship Id="rId5" Type="http://schemas.openxmlformats.org/officeDocument/2006/relationships/image" Target="../media/image33.pn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7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12" Type="http://schemas.openxmlformats.org/officeDocument/2006/relationships/image" Target="../media/image1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05.png"/><Relationship Id="rId5" Type="http://schemas.openxmlformats.org/officeDocument/2006/relationships/image" Target="../media/image33.pn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0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12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18.png"/><Relationship Id="rId5" Type="http://schemas.openxmlformats.org/officeDocument/2006/relationships/image" Target="../media/image33.pn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8.png"/><Relationship Id="rId1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23.png"/><Relationship Id="rId4" Type="http://schemas.openxmlformats.org/officeDocument/2006/relationships/image" Target="../media/image21.png"/><Relationship Id="rId9" Type="http://schemas.openxmlformats.org/officeDocument/2006/relationships/hyperlink" Target="https://github.com/Owl-ju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5" Type="http://schemas.openxmlformats.org/officeDocument/2006/relationships/image" Target="../media/image26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hyperlink" Target="https://github.com/Owl-jun/Server-Temp/tree/RtsGameServer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27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737100"/>
            <a:ext cx="736600" cy="73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4737100"/>
            <a:ext cx="736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4737100"/>
            <a:ext cx="736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8775700"/>
            <a:ext cx="185801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4203700"/>
            <a:ext cx="18580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2413000"/>
            <a:ext cx="185801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7400" y="9309100"/>
            <a:ext cx="16649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spc="100">
                <a:solidFill>
                  <a:srgbClr val="FFFFFF"/>
                </a:solidFill>
                <a:latin typeface="Pretendard SemiBold"/>
              </a:rPr>
              <a:t>KANG SEOKJUN (1995.08.09)   |   Server Developer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50100" y="2311400"/>
            <a:ext cx="122301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800" b="0" i="0" u="none" strike="noStrike">
                <a:solidFill>
                  <a:srgbClr val="FFFFFF"/>
                </a:solidFill>
                <a:latin typeface="Pretendard Black"/>
              </a:rPr>
              <a:t>PORTFOLIO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508000"/>
            <a:ext cx="143637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800" b="0" i="0" u="none" strike="noStrike">
                <a:solidFill>
                  <a:srgbClr val="FFFFFF"/>
                </a:solidFill>
                <a:latin typeface="Pretendard Black"/>
              </a:rPr>
              <a:t>GAME SERVER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0900" y="5880100"/>
            <a:ext cx="12573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직접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구현해보며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깊이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학습을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성장하는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게임서버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개발자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강석준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Regular"/>
              </a:rPr>
              <a:t>입니다</a:t>
            </a:r>
            <a:r>
              <a:rPr lang="en-US" sz="31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445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457200" y="12700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92700" y="12700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3589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92837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5908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124200" y="5930900"/>
            <a:ext cx="64262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1600" y="2755900"/>
            <a:ext cx="10972800" cy="4279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성능개선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경험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- 2.1 Redis </a:t>
            </a:r>
            <a:r>
              <a:rPr lang="ko-KR" altLang="en-US" sz="48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도입</a:t>
            </a:r>
            <a:endParaRPr lang="en-US" sz="48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6300" y="762000"/>
            <a:ext cx="2552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3600" y="2603500"/>
            <a:ext cx="33401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dirty="0">
                <a:solidFill>
                  <a:srgbClr val="000000"/>
                </a:solidFill>
                <a:latin typeface="Pretendard Bold"/>
              </a:rPr>
              <a:t>REDIS </a:t>
            </a:r>
            <a:r>
              <a:rPr lang="ko-KR" sz="5300" b="0" i="0" u="none" strike="noStrike" dirty="0">
                <a:solidFill>
                  <a:srgbClr val="000000"/>
                </a:solidFill>
                <a:ea typeface="Pretendard Bold"/>
              </a:rPr>
              <a:t>연동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8200" y="3708400"/>
            <a:ext cx="5499100" cy="185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REDIS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-&gt; Docker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활용</a:t>
            </a:r>
            <a:endParaRPr lang="en-US" altLang="ko-KR" sz="2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hiredis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C++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환경에서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REDIS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연동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REDIS get, set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전담으로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해줄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retendard Regular"/>
              </a:rPr>
              <a:t>RedisManager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도입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사용하게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Regular"/>
              </a:rPr>
              <a:t>되었습니다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489700" y="7200900"/>
            <a:ext cx="67564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최초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(Cache Miss)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상황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4056us</a:t>
            </a:r>
          </a:p>
          <a:p>
            <a:pPr lvl="0" algn="l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캐시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등록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1609, 2390us ...</a:t>
            </a:r>
          </a:p>
          <a:p>
            <a:pPr lvl="0" algn="l">
              <a:lnSpc>
                <a:spcPct val="99600"/>
              </a:lnSpc>
            </a:pPr>
            <a:endParaRPr lang="en-US" sz="2100" b="1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처리속도가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배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향상된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모습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있었습니다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445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457200" y="12700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92700" y="12700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3589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92837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5908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성능개선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경험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- 3.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보안의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필요성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확인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(TLS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도입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300" y="762000"/>
            <a:ext cx="2933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5200" y="2705100"/>
            <a:ext cx="36068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5300" b="1" i="0" u="none" strike="noStrike" dirty="0">
                <a:solidFill>
                  <a:srgbClr val="000000"/>
                </a:solidFill>
                <a:ea typeface="Pretendard Bold"/>
              </a:rPr>
              <a:t>TLS</a:t>
            </a:r>
            <a:r>
              <a:rPr lang="ko-KR" altLang="en-US" sz="5300" b="1" i="0" u="none" strike="noStrike" dirty="0">
                <a:solidFill>
                  <a:srgbClr val="000000"/>
                </a:solidFill>
                <a:ea typeface="Pretendard Bold"/>
              </a:rPr>
              <a:t>도입</a:t>
            </a:r>
            <a:endParaRPr lang="ko-KR" sz="53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38200" y="3708400"/>
            <a:ext cx="54991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b="0" i="0" u="none" strike="noStrike" dirty="0" err="1">
                <a:solidFill>
                  <a:srgbClr val="000000"/>
                </a:solidFill>
                <a:ea typeface="Pretendard Regular"/>
              </a:rPr>
              <a:t>WireShark</a:t>
            </a:r>
            <a:r>
              <a:rPr lang="ko-KR" altLang="en-US" sz="2000" dirty="0">
                <a:solidFill>
                  <a:srgbClr val="000000"/>
                </a:solidFill>
                <a:ea typeface="Pretendard Regular"/>
              </a:rPr>
              <a:t>로 패킷의 흐름을 확인하던 도중</a:t>
            </a:r>
            <a:r>
              <a:rPr lang="en-US" altLang="ko-KR" sz="2000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ea typeface="Pretendard Regular"/>
              </a:rPr>
              <a:t>패킷 데이터가 적나라하게 </a:t>
            </a:r>
            <a:r>
              <a:rPr lang="ko-KR" altLang="en-US" sz="2000" dirty="0" err="1">
                <a:solidFill>
                  <a:srgbClr val="000000"/>
                </a:solidFill>
                <a:ea typeface="Pretendard Regular"/>
              </a:rPr>
              <a:t>노출되있는</a:t>
            </a:r>
            <a:r>
              <a:rPr lang="ko-KR" altLang="en-US" sz="2000" dirty="0">
                <a:solidFill>
                  <a:srgbClr val="000000"/>
                </a:solidFill>
                <a:ea typeface="Pretendard Regular"/>
              </a:rPr>
              <a:t> 모습을 발견했습니다</a:t>
            </a:r>
            <a:r>
              <a:rPr lang="en-US" altLang="ko-KR" sz="2000" dirty="0">
                <a:solidFill>
                  <a:srgbClr val="000000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데이터 조작 및 공격을 방지하기 위하여 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OpenSSL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</a:rPr>
              <a:t>을 활용하여 공개키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</a:rPr>
              <a:t>개인키를 발급받아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/>
              </a:rPr>
              <a:t>TLS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/>
              </a:rPr>
              <a:t>를 적용하게 되었습니다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326414" y="3010937"/>
            <a:ext cx="67564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TLS 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Pretendard Regular"/>
              </a:rPr>
              <a:t>적용 전 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altLang="en-US" sz="2100" b="0" i="0" u="none" strike="noStrike" dirty="0" err="1">
                <a:solidFill>
                  <a:srgbClr val="000000"/>
                </a:solidFill>
                <a:latin typeface="Pretendard Regular"/>
              </a:rPr>
              <a:t>와이어샤크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47B16B-C7B9-4AD6-BB00-ACA1DEC32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14" y="3505200"/>
            <a:ext cx="8450052" cy="1060532"/>
          </a:xfrm>
          <a:prstGeom prst="rect">
            <a:avLst/>
          </a:prstGeom>
        </p:spPr>
      </p:pic>
      <p:sp>
        <p:nvSpPr>
          <p:cNvPr id="22" name="TextBox 19">
            <a:extLst>
              <a:ext uri="{FF2B5EF4-FFF2-40B4-BE49-F238E27FC236}">
                <a16:creationId xmlns:a16="http://schemas.microsoft.com/office/drawing/2014/main" id="{6FFD0BEA-3D2F-472D-AF61-2605DFD0E4BE}"/>
              </a:ext>
            </a:extLst>
          </p:cNvPr>
          <p:cNvSpPr txBox="1"/>
          <p:nvPr/>
        </p:nvSpPr>
        <p:spPr>
          <a:xfrm>
            <a:off x="6325889" y="5298468"/>
            <a:ext cx="67564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TLS 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Pretendard Regular"/>
              </a:rPr>
              <a:t>적용 후 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altLang="en-US" sz="2100" b="0" i="0" u="none" strike="noStrike" dirty="0" err="1">
                <a:solidFill>
                  <a:srgbClr val="000000"/>
                </a:solidFill>
                <a:latin typeface="Pretendard Regular"/>
              </a:rPr>
              <a:t>와이어샤크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endParaRPr lang="en-US" sz="21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91C305-126C-4805-853B-CBF91A697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89" y="5865728"/>
            <a:ext cx="8449527" cy="17970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" y="86360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513915" y="5387262"/>
            <a:ext cx="5054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676400" y="8775700"/>
            <a:ext cx="8940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200" b="0" i="0" u="none" strike="noStrike" dirty="0">
                <a:solidFill>
                  <a:srgbClr val="000000">
                    <a:alpha val="60000"/>
                  </a:srgbClr>
                </a:solidFill>
                <a:ea typeface="Pretendard Regular"/>
              </a:rPr>
              <a:t>전체적인 </a:t>
            </a:r>
            <a:r>
              <a:rPr lang="en-US" altLang="ko-KR" sz="2200" dirty="0">
                <a:solidFill>
                  <a:srgbClr val="000000">
                    <a:alpha val="60000"/>
                  </a:srgbClr>
                </a:solidFill>
                <a:ea typeface="Pretendard Regular"/>
              </a:rPr>
              <a:t>WinSock IOCP </a:t>
            </a:r>
            <a:r>
              <a:rPr lang="ko-KR" altLang="en-US" sz="2200" dirty="0">
                <a:solidFill>
                  <a:srgbClr val="000000">
                    <a:alpha val="60000"/>
                  </a:srgbClr>
                </a:solidFill>
                <a:ea typeface="Pretendard Regular"/>
              </a:rPr>
              <a:t>서버 흐름도</a:t>
            </a:r>
            <a:endParaRPr lang="en-US" sz="2200" b="0" i="0" u="none" strike="noStrike" dirty="0">
              <a:solidFill>
                <a:srgbClr val="000000">
                  <a:alpha val="60000"/>
                </a:srgbClr>
              </a:solidFill>
              <a:latin typeface="Pretendard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IOCP </a:t>
            </a:r>
            <a:r>
              <a:rPr lang="ko-KR" altLang="ko-KR" sz="4800" b="0" i="0" u="none" strike="noStrike" dirty="0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4800" b="0" i="0" u="none" strike="noStrike" dirty="0">
                <a:solidFill>
                  <a:srgbClr val="000000"/>
                </a:solidFill>
                <a:ea typeface="Pretendard Bold"/>
              </a:rPr>
              <a:t>비동기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4800" b="0" i="0" u="none" strike="noStrike" dirty="0">
                <a:solidFill>
                  <a:srgbClr val="000000"/>
                </a:solidFill>
                <a:ea typeface="Pretendard Bold"/>
              </a:rPr>
              <a:t>채팅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4800" b="0" i="0" u="none" strike="noStrike" dirty="0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4800" b="0" i="0" u="none" strike="noStrike" dirty="0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10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6300" y="762000"/>
            <a:ext cx="2933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9FBA16-5DA0-40A8-9B13-26C196AFE4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" y="2654300"/>
            <a:ext cx="11456011" cy="5393006"/>
          </a:xfrm>
          <a:prstGeom prst="rect">
            <a:avLst/>
          </a:prstGeom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7CEBE2B4-A9B9-4478-B01A-9073EC8910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0600" y="2870200"/>
            <a:ext cx="5016500" cy="584200"/>
          </a:xfrm>
          <a:prstGeom prst="rect">
            <a:avLst/>
          </a:prstGeom>
        </p:spPr>
      </p:pic>
      <p:sp>
        <p:nvSpPr>
          <p:cNvPr id="35" name="TextBox 15">
            <a:extLst>
              <a:ext uri="{FF2B5EF4-FFF2-40B4-BE49-F238E27FC236}">
                <a16:creationId xmlns:a16="http://schemas.microsoft.com/office/drawing/2014/main" id="{7DF53B3B-C2E3-458F-8339-DE5A84189C8A}"/>
              </a:ext>
            </a:extLst>
          </p:cNvPr>
          <p:cNvSpPr txBox="1"/>
          <p:nvPr/>
        </p:nvSpPr>
        <p:spPr>
          <a:xfrm>
            <a:off x="12420600" y="4203700"/>
            <a:ext cx="5130800" cy="434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채팅 </a:t>
            </a:r>
            <a:r>
              <a:rPr lang="ko-KR" altLang="en-US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브로드캐스팅을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위한 서버입니다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 algn="l">
              <a:lnSpc>
                <a:spcPct val="132800"/>
              </a:lnSpc>
              <a:buClr>
                <a:srgbClr val="000000"/>
              </a:buClr>
            </a:pPr>
            <a:endParaRPr lang="en-US" altLang="ko-KR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Asio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메서드 들의 내부 로직이 궁금했으나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대부분 추상화 되어있어 제대로 파악이 힘들었습니다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800" b="0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저수준의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WinSock 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라이브러리를 활용해서 </a:t>
            </a:r>
            <a:r>
              <a:rPr lang="en-US" altLang="ko-KR" sz="1800" b="0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Asio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메서드들을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직접 구현해보며 깊이 있는 이해를 해보고자 했습니다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Overlapped 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구조체와 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Socket 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대한 깨달음의 프로젝트 였습니다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FSM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직접 설계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활용해보며 코드 가독성이 좋아지는 경험을 하게 되었습니다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9A789049-7C1C-4D11-B6A0-98E633C8279E}"/>
              </a:ext>
            </a:extLst>
          </p:cNvPr>
          <p:cNvSpPr txBox="1"/>
          <p:nvPr/>
        </p:nvSpPr>
        <p:spPr>
          <a:xfrm>
            <a:off x="12611100" y="3759200"/>
            <a:ext cx="464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85AC57"/>
                </a:solidFill>
                <a:ea typeface="Pretendard SemiBold"/>
              </a:rPr>
              <a:t>개인</a:t>
            </a:r>
            <a:r>
              <a:rPr lang="en-US" sz="2000" b="0" i="0" u="none" strike="noStrike" spc="-100" dirty="0">
                <a:solidFill>
                  <a:srgbClr val="85AC57"/>
                </a:solidFill>
                <a:latin typeface="Pretendard SemiBold"/>
              </a:rPr>
              <a:t> </a:t>
            </a:r>
            <a:r>
              <a:rPr lang="ko-KR" sz="2000" b="0" i="0" u="none" strike="noStrike" spc="-100" dirty="0">
                <a:solidFill>
                  <a:srgbClr val="85AC57"/>
                </a:solidFill>
                <a:ea typeface="Pretendard SemiBold"/>
              </a:rPr>
              <a:t>프로젝트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BBE3D495-BA3C-4BB1-A1B1-38516E8C626F}"/>
              </a:ext>
            </a:extLst>
          </p:cNvPr>
          <p:cNvSpPr txBox="1"/>
          <p:nvPr/>
        </p:nvSpPr>
        <p:spPr>
          <a:xfrm>
            <a:off x="12585700" y="2946400"/>
            <a:ext cx="4660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90BCC826-FEAD-48FA-ABA6-6B049743B464}"/>
              </a:ext>
            </a:extLst>
          </p:cNvPr>
          <p:cNvSpPr txBox="1"/>
          <p:nvPr/>
        </p:nvSpPr>
        <p:spPr>
          <a:xfrm>
            <a:off x="863600" y="9423400"/>
            <a:ext cx="6451600" cy="311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Bold"/>
              </a:rPr>
              <a:t>기술 스택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|  C/C++ RAII , WinSock 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073D11CA-A9A2-4A29-AB19-C84295A678AA}"/>
              </a:ext>
            </a:extLst>
          </p:cNvPr>
          <p:cNvSpPr txBox="1"/>
          <p:nvPr/>
        </p:nvSpPr>
        <p:spPr>
          <a:xfrm>
            <a:off x="11430000" y="1787849"/>
            <a:ext cx="5130800" cy="3724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소스코드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2"/>
              </a:rPr>
              <a:t>[</a:t>
            </a:r>
            <a:r>
              <a:rPr lang="en-US" altLang="ko-KR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2"/>
              </a:rPr>
              <a:t>Github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2"/>
              </a:rPr>
              <a:t>]</a:t>
            </a: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54" y="9555289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43" y="2860034"/>
            <a:ext cx="1150257" cy="29821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67871" y="2869888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pc="-100" dirty="0">
                <a:solidFill>
                  <a:srgbClr val="000000"/>
                </a:solidFill>
                <a:ea typeface="Pretendard Bold"/>
              </a:rPr>
              <a:t>설계</a:t>
            </a:r>
            <a:endParaRPr lang="ko-KR" sz="18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dirty="0">
                <a:solidFill>
                  <a:srgbClr val="000000"/>
                </a:solidFill>
                <a:ea typeface="Pretendard Bold"/>
              </a:rPr>
              <a:t>WinSock </a:t>
            </a:r>
            <a:r>
              <a:rPr lang="ko-KR" altLang="en-US" sz="4800" b="1" i="0" u="none" strike="noStrike" dirty="0" err="1">
                <a:solidFill>
                  <a:srgbClr val="000000"/>
                </a:solidFill>
                <a:ea typeface="Pretendard Bold"/>
              </a:rPr>
              <a:t>헬퍼</a:t>
            </a:r>
            <a:r>
              <a:rPr lang="ko-KR" altLang="en-US" sz="4800" b="1" i="0" u="none" strike="noStrike" dirty="0">
                <a:solidFill>
                  <a:srgbClr val="000000"/>
                </a:solidFill>
                <a:ea typeface="Pretendard Bold"/>
              </a:rPr>
              <a:t> 클래스 구현</a:t>
            </a:r>
            <a:endParaRPr lang="ko-KR" sz="48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11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6300" y="762000"/>
            <a:ext cx="3009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pic>
        <p:nvPicPr>
          <p:cNvPr id="38" name="Picture 16">
            <a:extLst>
              <a:ext uri="{FF2B5EF4-FFF2-40B4-BE49-F238E27FC236}">
                <a16:creationId xmlns:a16="http://schemas.microsoft.com/office/drawing/2014/main" id="{A3AF2946-4F29-40B3-86C7-FC4C7B14F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2860034"/>
            <a:ext cx="1150257" cy="298215"/>
          </a:xfrm>
          <a:prstGeom prst="rect">
            <a:avLst/>
          </a:prstGeom>
        </p:spPr>
      </p:pic>
      <p:sp>
        <p:nvSpPr>
          <p:cNvPr id="41" name="TextBox 24">
            <a:extLst>
              <a:ext uri="{FF2B5EF4-FFF2-40B4-BE49-F238E27FC236}">
                <a16:creationId xmlns:a16="http://schemas.microsoft.com/office/drawing/2014/main" id="{9964490B-1A77-458E-A916-DF2AE11ED1B0}"/>
              </a:ext>
            </a:extLst>
          </p:cNvPr>
          <p:cNvSpPr txBox="1"/>
          <p:nvPr/>
        </p:nvSpPr>
        <p:spPr>
          <a:xfrm>
            <a:off x="4575628" y="2869888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000000"/>
                </a:solidFill>
                <a:ea typeface="Pretendard Bold"/>
              </a:rPr>
              <a:t>사용</a:t>
            </a:r>
            <a:endParaRPr lang="ko-KR" sz="18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D9D7CF-23AA-45D1-84B5-BA1F60425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3389383"/>
            <a:ext cx="3134162" cy="51823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4D253A-F7C0-464D-BCED-E9DE816CE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081" y="3399237"/>
            <a:ext cx="4258269" cy="24196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EE27683-5EC7-4861-9AFD-E4AED7F684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2081" y="6229578"/>
            <a:ext cx="5658640" cy="971686"/>
          </a:xfrm>
          <a:prstGeom prst="rect">
            <a:avLst/>
          </a:prstGeom>
        </p:spPr>
      </p:pic>
      <p:sp>
        <p:nvSpPr>
          <p:cNvPr id="32" name="TextBox 23">
            <a:extLst>
              <a:ext uri="{FF2B5EF4-FFF2-40B4-BE49-F238E27FC236}">
                <a16:creationId xmlns:a16="http://schemas.microsoft.com/office/drawing/2014/main" id="{6002EA22-BBDA-45EA-8784-D19BD85736F0}"/>
              </a:ext>
            </a:extLst>
          </p:cNvPr>
          <p:cNvSpPr txBox="1"/>
          <p:nvPr/>
        </p:nvSpPr>
        <p:spPr>
          <a:xfrm>
            <a:off x="10972800" y="3158248"/>
            <a:ext cx="5613141" cy="55793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복잡한 초기 세팅 작업을 메서드화 시켜 직관적으로 가독성을 </a:t>
            </a:r>
            <a:r>
              <a:rPr lang="ko-KR" altLang="en-US" sz="2000" b="1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높혀보았습니다</a:t>
            </a:r>
            <a:r>
              <a:rPr lang="en-US" altLang="ko-KR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000" b="1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동기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비동기 모드를 선택할 수 있게끔 분기 처리 하였습니다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0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b="1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Async_accept</a:t>
            </a:r>
            <a:r>
              <a:rPr lang="en-US" altLang="ko-KR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() </a:t>
            </a:r>
            <a:r>
              <a:rPr lang="ko-KR" altLang="en-US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</a:t>
            </a:r>
            <a:r>
              <a:rPr lang="ko-KR" altLang="en-US" sz="2000" b="1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오버로딩하여</a:t>
            </a:r>
            <a:r>
              <a:rPr lang="en-US" altLang="ko-KR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초기 세팅용 메서드와 재호출 시 기존 </a:t>
            </a:r>
            <a:r>
              <a:rPr lang="ko-KR" altLang="en-US" sz="2000" b="1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리슨소켓을</a:t>
            </a:r>
            <a:r>
              <a:rPr lang="ko-KR" altLang="en-US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재할당 할 수 있게끔 파라미터를 넣은 버전으로 구현하였습니다</a:t>
            </a:r>
            <a:r>
              <a:rPr lang="en-US" altLang="ko-KR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000" b="1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000" b="1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Closesocket</a:t>
            </a:r>
            <a:r>
              <a:rPr lang="en-US" altLang="ko-KR" sz="20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,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WSAClean</a:t>
            </a:r>
            <a:r>
              <a:rPr lang="en-US" altLang="ko-KR" sz="2000" b="1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up</a:t>
            </a:r>
            <a:r>
              <a:rPr lang="ko-KR" altLang="en-US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을 소멸자에 할당하여 번거로움 및 실수를 방지하였습니다</a:t>
            </a:r>
            <a:r>
              <a:rPr lang="en-US" altLang="ko-KR" sz="20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en-US" altLang="ko-KR" sz="20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2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54" y="9555289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43" y="2860034"/>
            <a:ext cx="1150257" cy="29821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67871" y="2869888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pc="-100" dirty="0">
                <a:solidFill>
                  <a:srgbClr val="000000"/>
                </a:solidFill>
                <a:ea typeface="Pretendard Bold"/>
              </a:rPr>
              <a:t>설계</a:t>
            </a:r>
            <a:endParaRPr lang="ko-KR" sz="18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dirty="0">
                <a:solidFill>
                  <a:srgbClr val="000000"/>
                </a:solidFill>
                <a:ea typeface="Pretendard Bold"/>
              </a:rPr>
              <a:t>FSM , Context </a:t>
            </a:r>
            <a:r>
              <a:rPr lang="ko-KR" altLang="en-US" sz="4800" b="1" i="0" u="none" strike="noStrike" dirty="0">
                <a:solidFill>
                  <a:srgbClr val="000000"/>
                </a:solidFill>
                <a:ea typeface="Pretendard Bold"/>
              </a:rPr>
              <a:t>구현</a:t>
            </a:r>
            <a:endParaRPr lang="ko-KR" sz="48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12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6300" y="762000"/>
            <a:ext cx="3009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D1B3994F-762D-4F57-AF41-557D1D5B3A35}"/>
              </a:ext>
            </a:extLst>
          </p:cNvPr>
          <p:cNvSpPr txBox="1"/>
          <p:nvPr/>
        </p:nvSpPr>
        <p:spPr>
          <a:xfrm>
            <a:off x="863600" y="8543907"/>
            <a:ext cx="5613141" cy="77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6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Enum class </a:t>
            </a:r>
            <a:r>
              <a:rPr lang="ko-KR" altLang="en-US" sz="16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활용하여 </a:t>
            </a:r>
            <a:r>
              <a:rPr lang="en-US" altLang="ko-KR" sz="16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FSM</a:t>
            </a:r>
            <a:r>
              <a:rPr lang="ko-KR" altLang="en-US" sz="16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구현했습니다</a:t>
            </a:r>
            <a:r>
              <a:rPr lang="en-US" altLang="ko-KR" sz="16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상속을 활용하여</a:t>
            </a:r>
            <a:r>
              <a:rPr lang="en-US" altLang="ko-KR" sz="1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Accept </a:t>
            </a:r>
            <a:r>
              <a:rPr lang="ko-KR" altLang="en-US" sz="1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와 </a:t>
            </a:r>
            <a:r>
              <a:rPr lang="en-US" altLang="ko-KR" sz="1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IO </a:t>
            </a:r>
            <a:r>
              <a:rPr lang="ko-KR" altLang="en-US" sz="1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컨텍스트를 분리 하면서</a:t>
            </a:r>
            <a:r>
              <a:rPr lang="en-US" altLang="ko-KR" sz="1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다형성까지 확보하였습니다</a:t>
            </a:r>
            <a:r>
              <a:rPr lang="en-US" altLang="ko-KR" sz="1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CD4B48-9C56-4C4B-92B9-875D02BFA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3258043"/>
            <a:ext cx="4067743" cy="52109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0DC846-A0DF-4A51-AAE1-C497826F8F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3296947"/>
            <a:ext cx="5792008" cy="2991267"/>
          </a:xfrm>
          <a:prstGeom prst="rect">
            <a:avLst/>
          </a:prstGeom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A3AF2946-4F29-40B3-86C7-FC4C7B14F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860034"/>
            <a:ext cx="1150257" cy="298215"/>
          </a:xfrm>
          <a:prstGeom prst="rect">
            <a:avLst/>
          </a:prstGeom>
        </p:spPr>
      </p:pic>
      <p:sp>
        <p:nvSpPr>
          <p:cNvPr id="41" name="TextBox 24">
            <a:extLst>
              <a:ext uri="{FF2B5EF4-FFF2-40B4-BE49-F238E27FC236}">
                <a16:creationId xmlns:a16="http://schemas.microsoft.com/office/drawing/2014/main" id="{9964490B-1A77-458E-A916-DF2AE11ED1B0}"/>
              </a:ext>
            </a:extLst>
          </p:cNvPr>
          <p:cNvSpPr txBox="1"/>
          <p:nvPr/>
        </p:nvSpPr>
        <p:spPr>
          <a:xfrm>
            <a:off x="5642428" y="2869888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000000"/>
                </a:solidFill>
                <a:ea typeface="Pretendard Bold"/>
              </a:rPr>
              <a:t>사용</a:t>
            </a:r>
            <a:endParaRPr lang="ko-KR" sz="18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659C4674-52ED-48F9-877F-CA8DAD39CAD9}"/>
              </a:ext>
            </a:extLst>
          </p:cNvPr>
          <p:cNvSpPr txBox="1"/>
          <p:nvPr/>
        </p:nvSpPr>
        <p:spPr>
          <a:xfrm>
            <a:off x="5939971" y="6454463"/>
            <a:ext cx="5613141" cy="156193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스레드풀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 에서 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GQCS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가 성공했을 때 분기처리 구현 모습입니다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b="1" i="0" u="none" strike="noStrike" dirty="0" err="1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IOHandler</a:t>
            </a:r>
            <a:r>
              <a:rPr lang="ko-KR" altLang="en-US" b="1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는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Static 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메서드</a:t>
            </a:r>
            <a:r>
              <a:rPr lang="ko-KR" altLang="en-US" b="1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를 통해 구현했습니다</a:t>
            </a:r>
            <a:r>
              <a:rPr lang="en-US" altLang="ko-KR" b="1" i="0" u="none" strike="noStrike" dirty="0">
                <a:solidFill>
                  <a:srgbClr val="000000"/>
                </a:solidFill>
                <a:highlight>
                  <a:srgbClr val="FFFFFF"/>
                </a:highlight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en-US" altLang="ko-KR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5ECD88-F58C-4C89-96D5-F43C7D706E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0" y="5541909"/>
            <a:ext cx="5474054" cy="3491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E9969E-5AB5-4F48-A505-8ADBB1AD1B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0" y="3296947"/>
            <a:ext cx="5487166" cy="2133898"/>
          </a:xfrm>
          <a:prstGeom prst="rect">
            <a:avLst/>
          </a:prstGeom>
        </p:spPr>
      </p:pic>
      <p:pic>
        <p:nvPicPr>
          <p:cNvPr id="44" name="Picture 16">
            <a:extLst>
              <a:ext uri="{FF2B5EF4-FFF2-40B4-BE49-F238E27FC236}">
                <a16:creationId xmlns:a16="http://schemas.microsoft.com/office/drawing/2014/main" id="{3F3CBAF8-767D-4422-AC28-C20E350C0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2860034"/>
            <a:ext cx="1150257" cy="298215"/>
          </a:xfrm>
          <a:prstGeom prst="rect">
            <a:avLst/>
          </a:prstGeom>
        </p:spPr>
      </p:pic>
      <p:sp>
        <p:nvSpPr>
          <p:cNvPr id="48" name="TextBox 24">
            <a:extLst>
              <a:ext uri="{FF2B5EF4-FFF2-40B4-BE49-F238E27FC236}">
                <a16:creationId xmlns:a16="http://schemas.microsoft.com/office/drawing/2014/main" id="{D937E05D-FB4B-4C47-A718-2BAD3CE3C59F}"/>
              </a:ext>
            </a:extLst>
          </p:cNvPr>
          <p:cNvSpPr txBox="1"/>
          <p:nvPr/>
        </p:nvSpPr>
        <p:spPr>
          <a:xfrm>
            <a:off x="11890828" y="2869888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800" b="1" i="0" u="none" strike="noStrike" spc="-100" dirty="0" err="1">
                <a:solidFill>
                  <a:srgbClr val="000000"/>
                </a:solidFill>
                <a:ea typeface="Pretendard Bold"/>
              </a:rPr>
              <a:t>IOHandler</a:t>
            </a:r>
            <a:endParaRPr lang="ko-KR" sz="18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258346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54" y="9555289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43" y="2860034"/>
            <a:ext cx="1150257" cy="29821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67871" y="2869888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pc="-100" dirty="0">
                <a:solidFill>
                  <a:srgbClr val="000000"/>
                </a:solidFill>
                <a:ea typeface="Pretendard Bold"/>
              </a:rPr>
              <a:t>설계</a:t>
            </a:r>
            <a:endParaRPr lang="ko-KR" sz="18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1" i="0" u="none" strike="noStrike" dirty="0">
                <a:solidFill>
                  <a:srgbClr val="000000"/>
                </a:solidFill>
                <a:ea typeface="Pretendard Bold"/>
              </a:rPr>
              <a:t>TLP </a:t>
            </a:r>
            <a:r>
              <a:rPr lang="ko-KR" altLang="en-US" sz="4800" b="1" i="0" u="none" strike="noStrike" dirty="0">
                <a:solidFill>
                  <a:srgbClr val="000000"/>
                </a:solidFill>
                <a:ea typeface="Pretendard Bold"/>
              </a:rPr>
              <a:t>방식의 패킷 디자인</a:t>
            </a:r>
            <a:endParaRPr lang="ko-KR" sz="4800" b="1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13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6300" y="762000"/>
            <a:ext cx="3009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pic>
        <p:nvPicPr>
          <p:cNvPr id="38" name="Picture 16">
            <a:extLst>
              <a:ext uri="{FF2B5EF4-FFF2-40B4-BE49-F238E27FC236}">
                <a16:creationId xmlns:a16="http://schemas.microsoft.com/office/drawing/2014/main" id="{A3AF2946-4F29-40B3-86C7-FC4C7B14F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568" y="6143520"/>
            <a:ext cx="1150257" cy="298215"/>
          </a:xfrm>
          <a:prstGeom prst="rect">
            <a:avLst/>
          </a:prstGeom>
        </p:spPr>
      </p:pic>
      <p:sp>
        <p:nvSpPr>
          <p:cNvPr id="41" name="TextBox 24">
            <a:extLst>
              <a:ext uri="{FF2B5EF4-FFF2-40B4-BE49-F238E27FC236}">
                <a16:creationId xmlns:a16="http://schemas.microsoft.com/office/drawing/2014/main" id="{9964490B-1A77-458E-A916-DF2AE11ED1B0}"/>
              </a:ext>
            </a:extLst>
          </p:cNvPr>
          <p:cNvSpPr txBox="1"/>
          <p:nvPr/>
        </p:nvSpPr>
        <p:spPr>
          <a:xfrm>
            <a:off x="577396" y="6153374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000000"/>
                </a:solidFill>
                <a:ea typeface="Pretendard Bold"/>
              </a:rPr>
              <a:t>파싱</a:t>
            </a:r>
            <a:endParaRPr lang="ko-KR" sz="18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C87CFB-0635-435F-A261-991B696254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3317814"/>
            <a:ext cx="4610743" cy="19910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708639-AB41-4227-A71A-31C6CC86B5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" y="6640503"/>
            <a:ext cx="4220164" cy="25054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7E864C2-5A6E-4CC5-AF9B-626C184C05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7043" y="6254527"/>
            <a:ext cx="4201111" cy="32580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CDFC41-45A1-431D-82C9-1BD8C4E27B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0800" y="6435577"/>
            <a:ext cx="4096322" cy="287695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80406E7-1920-4772-9031-EE65D3A681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56089" y="3301716"/>
            <a:ext cx="1771897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8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54" y="9555289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43" y="2860034"/>
            <a:ext cx="1150257" cy="29821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63599" y="3195946"/>
            <a:ext cx="5918201" cy="77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b="1" i="0" u="none" strike="noStrike" dirty="0">
                <a:solidFill>
                  <a:srgbClr val="000000"/>
                </a:solidFill>
                <a:ea typeface="Pretendard Regular"/>
              </a:rPr>
              <a:t>5000</a:t>
            </a:r>
            <a:r>
              <a:rPr lang="ko-KR" altLang="en-US" b="1" i="0" u="none" strike="noStrike" dirty="0">
                <a:solidFill>
                  <a:srgbClr val="000000"/>
                </a:solidFill>
                <a:ea typeface="Pretendard Regular"/>
              </a:rPr>
              <a:t>명의 커넥션</a:t>
            </a:r>
            <a:r>
              <a:rPr lang="en-US" altLang="ko-KR" b="1" i="0" u="none" strike="noStrike" dirty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ea typeface="Pretendard Regular"/>
              </a:rPr>
              <a:t>채팅 </a:t>
            </a:r>
            <a:r>
              <a:rPr lang="ko-KR" altLang="en-US" b="1" i="0" u="none" strike="noStrike" dirty="0" err="1">
                <a:solidFill>
                  <a:srgbClr val="000000"/>
                </a:solidFill>
                <a:ea typeface="Pretendard Regular"/>
              </a:rPr>
              <a:t>브로드캐스팅</a:t>
            </a:r>
            <a:r>
              <a:rPr lang="ko-KR" altLang="en-US" b="1" i="0" u="none" strike="noStrike" dirty="0">
                <a:solidFill>
                  <a:srgbClr val="000000"/>
                </a:solidFill>
                <a:ea typeface="Pretendard Regular"/>
              </a:rPr>
              <a:t> 시 실시간성 유지가능</a:t>
            </a:r>
            <a:r>
              <a:rPr lang="en-US" b="1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b="1" i="0" u="none" strike="noStrike" dirty="0">
                <a:solidFill>
                  <a:srgbClr val="000000"/>
                </a:solidFill>
                <a:ea typeface="Pretendard Regular"/>
              </a:rPr>
              <a:t>기준 </a:t>
            </a:r>
            <a:r>
              <a:rPr lang="en-US" altLang="ko-KR" b="1" i="0" u="none" strike="noStrike" dirty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ko-KR" altLang="en-US" b="1" i="0" u="none" strike="noStrike" dirty="0">
                <a:solidFill>
                  <a:srgbClr val="000000"/>
                </a:solidFill>
                <a:ea typeface="Pretendard Regular"/>
              </a:rPr>
              <a:t>클라이언트 체감 </a:t>
            </a:r>
            <a:r>
              <a:rPr lang="en-US" altLang="ko-KR" b="1" i="0" u="none" strike="noStrike" dirty="0">
                <a:solidFill>
                  <a:srgbClr val="000000"/>
                </a:solidFill>
                <a:ea typeface="Pretendard Regular"/>
              </a:rPr>
              <a:t>50</a:t>
            </a:r>
            <a:r>
              <a:rPr lang="en-US" altLang="ko-KR" b="1" dirty="0">
                <a:solidFill>
                  <a:srgbClr val="000000"/>
                </a:solidFill>
                <a:ea typeface="Pretendard Regular"/>
              </a:rPr>
              <a:t>ms </a:t>
            </a:r>
            <a:r>
              <a:rPr lang="ko-KR" altLang="en-US" b="1" dirty="0">
                <a:solidFill>
                  <a:srgbClr val="000000"/>
                </a:solidFill>
                <a:ea typeface="Pretendard Regular"/>
              </a:rPr>
              <a:t>미만의 </a:t>
            </a:r>
            <a:r>
              <a:rPr lang="en-US" altLang="ko-KR" b="1" dirty="0">
                <a:solidFill>
                  <a:srgbClr val="000000"/>
                </a:solidFill>
                <a:ea typeface="Pretendard Regular"/>
              </a:rPr>
              <a:t>ping </a:t>
            </a:r>
            <a:r>
              <a:rPr lang="ko-KR" altLang="en-US" b="1" dirty="0">
                <a:solidFill>
                  <a:srgbClr val="000000"/>
                </a:solidFill>
                <a:ea typeface="Pretendard Regular"/>
              </a:rPr>
              <a:t>유지</a:t>
            </a:r>
            <a:endParaRPr lang="en-US" b="1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67871" y="2869888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 dirty="0">
                <a:solidFill>
                  <a:srgbClr val="000000"/>
                </a:solidFill>
                <a:ea typeface="Pretendard Bold"/>
              </a:rPr>
              <a:t>목표</a:t>
            </a:r>
            <a:endParaRPr lang="ko-KR" sz="18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000000"/>
                </a:solidFill>
                <a:ea typeface="Pretendard Bold"/>
              </a:rPr>
              <a:t>서버 과부하 테스트</a:t>
            </a:r>
            <a:endParaRPr lang="ko-KR" sz="4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14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6300" y="762000"/>
            <a:ext cx="3009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3484173-7613-4636-AA57-CBB4E6F7D9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877814"/>
            <a:ext cx="5401647" cy="3783586"/>
          </a:xfrm>
          <a:prstGeom prst="rect">
            <a:avLst/>
          </a:prstGeom>
        </p:spPr>
      </p:pic>
      <p:pic>
        <p:nvPicPr>
          <p:cNvPr id="33" name="Picture 16">
            <a:extLst>
              <a:ext uri="{FF2B5EF4-FFF2-40B4-BE49-F238E27FC236}">
                <a16:creationId xmlns:a16="http://schemas.microsoft.com/office/drawing/2014/main" id="{6B1F8314-02C2-43DF-B7BF-BF6B6290D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416" y="4431729"/>
            <a:ext cx="1150257" cy="298215"/>
          </a:xfrm>
          <a:prstGeom prst="rect">
            <a:avLst/>
          </a:prstGeom>
        </p:spPr>
      </p:pic>
      <p:sp>
        <p:nvSpPr>
          <p:cNvPr id="34" name="TextBox 24">
            <a:extLst>
              <a:ext uri="{FF2B5EF4-FFF2-40B4-BE49-F238E27FC236}">
                <a16:creationId xmlns:a16="http://schemas.microsoft.com/office/drawing/2014/main" id="{B323E388-CB96-477E-83A4-08D3972D970C}"/>
              </a:ext>
            </a:extLst>
          </p:cNvPr>
          <p:cNvSpPr txBox="1"/>
          <p:nvPr/>
        </p:nvSpPr>
        <p:spPr>
          <a:xfrm>
            <a:off x="557244" y="4441583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Bold"/>
              </a:rPr>
              <a:t>1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Bold"/>
              </a:rPr>
              <a:t>차테스트</a:t>
            </a:r>
            <a:endParaRPr lang="ko-KR" sz="18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D1B3994F-762D-4F57-AF41-557D1D5B3A35}"/>
              </a:ext>
            </a:extLst>
          </p:cNvPr>
          <p:cNvSpPr txBox="1"/>
          <p:nvPr/>
        </p:nvSpPr>
        <p:spPr>
          <a:xfrm>
            <a:off x="863859" y="8742108"/>
            <a:ext cx="4622800" cy="77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600" b="1" i="0" u="none" strike="noStrike" dirty="0">
                <a:solidFill>
                  <a:srgbClr val="000000"/>
                </a:solidFill>
                <a:ea typeface="Pretendard Regular"/>
              </a:rPr>
              <a:t>아쉽게도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a typeface="Pretendard Regular"/>
              </a:rPr>
              <a:t>50~60ms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a typeface="Pretendard Regular"/>
              </a:rPr>
              <a:t>의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a typeface="Pretendard Regular"/>
              </a:rPr>
              <a:t>ping</a:t>
            </a:r>
            <a:r>
              <a:rPr lang="ko-KR" altLang="en-US" sz="1600" b="1" i="0" u="none" strike="noStrike" dirty="0">
                <a:solidFill>
                  <a:srgbClr val="000000"/>
                </a:solidFill>
                <a:ea typeface="Pretendard Regular"/>
              </a:rPr>
              <a:t>을 보였습니다</a:t>
            </a:r>
            <a:r>
              <a:rPr lang="en-US" altLang="ko-KR" sz="1600" b="1" dirty="0">
                <a:solidFill>
                  <a:srgbClr val="000000"/>
                </a:solidFill>
                <a:ea typeface="Pretendard Regular"/>
              </a:rPr>
              <a:t>.</a:t>
            </a:r>
            <a:endParaRPr lang="en-US" altLang="ko-KR" sz="16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6" name="Picture 16">
            <a:extLst>
              <a:ext uri="{FF2B5EF4-FFF2-40B4-BE49-F238E27FC236}">
                <a16:creationId xmlns:a16="http://schemas.microsoft.com/office/drawing/2014/main" id="{5F7BCF76-3238-4721-93EB-4520BD948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561" y="4441583"/>
            <a:ext cx="1150257" cy="298215"/>
          </a:xfrm>
          <a:prstGeom prst="rect">
            <a:avLst/>
          </a:prstGeom>
        </p:spPr>
      </p:pic>
      <p:sp>
        <p:nvSpPr>
          <p:cNvPr id="37" name="TextBox 24">
            <a:extLst>
              <a:ext uri="{FF2B5EF4-FFF2-40B4-BE49-F238E27FC236}">
                <a16:creationId xmlns:a16="http://schemas.microsoft.com/office/drawing/2014/main" id="{6D93D485-4B80-473D-AAE5-295F3463E9F0}"/>
              </a:ext>
            </a:extLst>
          </p:cNvPr>
          <p:cNvSpPr txBox="1"/>
          <p:nvPr/>
        </p:nvSpPr>
        <p:spPr>
          <a:xfrm>
            <a:off x="6186389" y="4451437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Bold"/>
              </a:rPr>
              <a:t>문제 파악</a:t>
            </a:r>
            <a:endParaRPr lang="ko-KR" sz="18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8D7ABE8-86D2-438E-BAB4-1B7EA517C8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61" y="4876689"/>
            <a:ext cx="4994280" cy="3351583"/>
          </a:xfrm>
          <a:prstGeom prst="rect">
            <a:avLst/>
          </a:prstGeom>
        </p:spPr>
      </p:pic>
      <p:sp>
        <p:nvSpPr>
          <p:cNvPr id="40" name="TextBox 23">
            <a:extLst>
              <a:ext uri="{FF2B5EF4-FFF2-40B4-BE49-F238E27FC236}">
                <a16:creationId xmlns:a16="http://schemas.microsoft.com/office/drawing/2014/main" id="{EE566064-0E1A-4F12-AE02-ED6ABC764D2D}"/>
              </a:ext>
            </a:extLst>
          </p:cNvPr>
          <p:cNvSpPr txBox="1"/>
          <p:nvPr/>
        </p:nvSpPr>
        <p:spPr>
          <a:xfrm>
            <a:off x="6487561" y="8353878"/>
            <a:ext cx="4622800" cy="77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600" b="1" i="0" u="none" strike="noStrike" dirty="0">
                <a:solidFill>
                  <a:srgbClr val="000000"/>
                </a:solidFill>
                <a:ea typeface="Pretendard Regular"/>
              </a:rPr>
              <a:t>Visual Studio</a:t>
            </a:r>
            <a:r>
              <a:rPr lang="ko-KR" altLang="en-US" sz="1600" b="1" i="0" u="none" strike="noStrike" dirty="0">
                <a:solidFill>
                  <a:srgbClr val="000000"/>
                </a:solidFill>
                <a:ea typeface="Pretendard Regular"/>
              </a:rPr>
              <a:t>의 디버깅 툴을 활용</a:t>
            </a:r>
            <a:endParaRPr lang="en-US" altLang="ko-KR" sz="1600" b="1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600" b="1" dirty="0">
                <a:solidFill>
                  <a:srgbClr val="000000"/>
                </a:solidFill>
                <a:ea typeface="Pretendard Regular"/>
              </a:rPr>
              <a:t>로그를 출력하기위해 사용했던 </a:t>
            </a:r>
            <a:r>
              <a:rPr lang="en-US" altLang="ko-KR" sz="1600" b="1" dirty="0">
                <a:solidFill>
                  <a:srgbClr val="000000"/>
                </a:solidFill>
                <a:ea typeface="Pretendard Regular"/>
              </a:rPr>
              <a:t>chrono, string</a:t>
            </a:r>
            <a:r>
              <a:rPr lang="ko-KR" altLang="en-US" sz="1600" b="1" dirty="0">
                <a:solidFill>
                  <a:srgbClr val="000000"/>
                </a:solidFill>
                <a:ea typeface="Pretendard Regular"/>
              </a:rPr>
              <a:t>과 같은 클래스에서 </a:t>
            </a:r>
            <a:r>
              <a:rPr lang="en-US" altLang="ko-KR" sz="1600" b="1" dirty="0">
                <a:solidFill>
                  <a:srgbClr val="000000"/>
                </a:solidFill>
                <a:ea typeface="Pretendard Regular"/>
              </a:rPr>
              <a:t>CPU</a:t>
            </a:r>
            <a:r>
              <a:rPr lang="ko-KR" altLang="en-US" sz="1600" b="1" dirty="0">
                <a:solidFill>
                  <a:srgbClr val="000000"/>
                </a:solidFill>
                <a:ea typeface="Pretendard Regular"/>
              </a:rPr>
              <a:t>를 생각보다 많이 </a:t>
            </a:r>
            <a:r>
              <a:rPr lang="ko-KR" altLang="en-US" sz="1600" b="1" dirty="0" err="1">
                <a:solidFill>
                  <a:srgbClr val="000000"/>
                </a:solidFill>
                <a:ea typeface="Pretendard Regular"/>
              </a:rPr>
              <a:t>잡아먹는걸</a:t>
            </a:r>
            <a:r>
              <a:rPr lang="ko-KR" altLang="en-US" sz="1600" b="1" dirty="0">
                <a:solidFill>
                  <a:srgbClr val="000000"/>
                </a:solidFill>
                <a:ea typeface="Pretendard Regular"/>
              </a:rPr>
              <a:t> 확인</a:t>
            </a:r>
            <a:endParaRPr lang="en-US" altLang="ko-KR" sz="1600" b="1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  <a:buClr>
                <a:srgbClr val="000000"/>
              </a:buClr>
            </a:pPr>
            <a:endParaRPr lang="en-US" altLang="ko-KR" sz="16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9CD14EA-4375-4F79-9E78-11EACDFEA6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154" y="4876689"/>
            <a:ext cx="5891233" cy="3313483"/>
          </a:xfrm>
          <a:prstGeom prst="rect">
            <a:avLst/>
          </a:prstGeom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3E2DB4EE-3486-42B7-A62C-E74BB69B3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1659" y="4431729"/>
            <a:ext cx="1150257" cy="298215"/>
          </a:xfrm>
          <a:prstGeom prst="rect">
            <a:avLst/>
          </a:prstGeom>
        </p:spPr>
      </p:pic>
      <p:sp>
        <p:nvSpPr>
          <p:cNvPr id="46" name="TextBox 24">
            <a:extLst>
              <a:ext uri="{FF2B5EF4-FFF2-40B4-BE49-F238E27FC236}">
                <a16:creationId xmlns:a16="http://schemas.microsoft.com/office/drawing/2014/main" id="{88BB1F3B-556E-45FA-AC5E-BFDEA95EBDAE}"/>
              </a:ext>
            </a:extLst>
          </p:cNvPr>
          <p:cNvSpPr txBox="1"/>
          <p:nvPr/>
        </p:nvSpPr>
        <p:spPr>
          <a:xfrm>
            <a:off x="11550487" y="4441583"/>
            <a:ext cx="175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b="1" spc="-100" dirty="0">
                <a:solidFill>
                  <a:srgbClr val="000000"/>
                </a:solidFill>
                <a:ea typeface="Pretendard Bold"/>
              </a:rPr>
              <a:t>2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Bold"/>
              </a:rPr>
              <a:t>차테스트</a:t>
            </a:r>
            <a:endParaRPr lang="ko-KR" sz="18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0C1B3BE4-7E2B-49B5-B847-5DAAEEE81384}"/>
              </a:ext>
            </a:extLst>
          </p:cNvPr>
          <p:cNvSpPr txBox="1"/>
          <p:nvPr/>
        </p:nvSpPr>
        <p:spPr>
          <a:xfrm>
            <a:off x="11790154" y="8296872"/>
            <a:ext cx="4622800" cy="77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600" b="1" dirty="0">
                <a:solidFill>
                  <a:srgbClr val="000000"/>
                </a:solidFill>
                <a:ea typeface="Pretendard Regular"/>
              </a:rPr>
              <a:t>서버단의 로그출력 코드 삭제 후 </a:t>
            </a:r>
            <a:r>
              <a:rPr lang="en-US" altLang="ko-KR" sz="1600" b="1" dirty="0">
                <a:solidFill>
                  <a:srgbClr val="000000"/>
                </a:solidFill>
                <a:ea typeface="Pretendard Regular"/>
              </a:rPr>
              <a:t>2</a:t>
            </a:r>
            <a:r>
              <a:rPr lang="ko-KR" altLang="en-US" sz="1600" b="1" dirty="0">
                <a:solidFill>
                  <a:srgbClr val="000000"/>
                </a:solidFill>
                <a:ea typeface="Pretendard Regular"/>
              </a:rPr>
              <a:t>차테스트</a:t>
            </a:r>
            <a:r>
              <a:rPr lang="en-US" altLang="ko-KR" sz="1600" b="1" dirty="0">
                <a:solidFill>
                  <a:srgbClr val="000000"/>
                </a:solidFill>
                <a:ea typeface="Pretendard Regular"/>
              </a:rPr>
              <a:t>,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600" b="1" dirty="0">
                <a:solidFill>
                  <a:srgbClr val="000000"/>
                </a:solidFill>
                <a:ea typeface="Pretendard Regular"/>
              </a:rPr>
              <a:t>조금 아슬아슬하지만 목표치인 </a:t>
            </a:r>
            <a:r>
              <a:rPr lang="en-US" altLang="ko-KR" sz="1600" b="1" dirty="0">
                <a:solidFill>
                  <a:srgbClr val="000000"/>
                </a:solidFill>
                <a:ea typeface="Pretendard Regular"/>
              </a:rPr>
              <a:t>50ms</a:t>
            </a:r>
            <a:r>
              <a:rPr lang="ko-KR" altLang="en-US" sz="1600" b="1" dirty="0">
                <a:solidFill>
                  <a:srgbClr val="000000"/>
                </a:solidFill>
                <a:ea typeface="Pretendard Regular"/>
              </a:rPr>
              <a:t> 범위 내에서 동작하고 있는 모습입니다</a:t>
            </a:r>
            <a:r>
              <a:rPr lang="en-US" altLang="ko-KR" sz="1600" b="1" dirty="0">
                <a:solidFill>
                  <a:srgbClr val="000000"/>
                </a:solidFill>
                <a:ea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860800" y="6019800"/>
            <a:ext cx="62357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100" y="7518400"/>
            <a:ext cx="30861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0150" y="2882900"/>
            <a:ext cx="2057400" cy="533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3912850" y="3009900"/>
            <a:ext cx="2032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-100" dirty="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REST API </a:t>
            </a:r>
            <a:r>
              <a:rPr lang="ko-KR" altLang="ko-KR" sz="4800" b="0" i="0" u="none" strike="noStrike" dirty="0">
                <a:solidFill>
                  <a:srgbClr val="000000"/>
                </a:solidFill>
                <a:ea typeface="Pretendard Bold"/>
              </a:rPr>
              <a:t>로그인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4800" b="0" i="0" u="none" strike="noStrike" dirty="0">
                <a:solidFill>
                  <a:srgbClr val="000000"/>
                </a:solidFill>
                <a:ea typeface="Pretendard Bold"/>
              </a:rPr>
              <a:t>인증서버</a:t>
            </a:r>
            <a:r>
              <a:rPr lang="en-US" altLang="ko-KR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4800" b="0" i="0" u="none" strike="noStrike" dirty="0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dirty="0">
                <a:solidFill>
                  <a:srgbClr val="000000"/>
                </a:solidFill>
                <a:latin typeface="Pretendard Regular"/>
              </a:rPr>
              <a:t>15</a:t>
            </a:r>
            <a:endParaRPr lang="en-US" sz="19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5864E38-D4AD-4215-A074-ACF4DBBFA1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4" y="2686401"/>
            <a:ext cx="11415946" cy="6552849"/>
          </a:xfrm>
          <a:prstGeom prst="rect">
            <a:avLst/>
          </a:prstGeom>
        </p:spPr>
      </p:pic>
      <p:sp>
        <p:nvSpPr>
          <p:cNvPr id="43" name="TextBox 34">
            <a:extLst>
              <a:ext uri="{FF2B5EF4-FFF2-40B4-BE49-F238E27FC236}">
                <a16:creationId xmlns:a16="http://schemas.microsoft.com/office/drawing/2014/main" id="{33B3201A-10B1-4C16-A7E9-35D0C0D29B97}"/>
              </a:ext>
            </a:extLst>
          </p:cNvPr>
          <p:cNvSpPr txBox="1"/>
          <p:nvPr/>
        </p:nvSpPr>
        <p:spPr>
          <a:xfrm>
            <a:off x="863600" y="9423400"/>
            <a:ext cx="10337800" cy="311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Bold"/>
              </a:rPr>
              <a:t>기술 스택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|  ASP.NET Core , Redis 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Pretendard Regular"/>
              </a:rPr>
              <a:t>Bcrypt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, JWT , MySQL(Docker) , Swagger</a:t>
            </a: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95EA2748-B54C-4B38-8A26-0555B4681339}"/>
              </a:ext>
            </a:extLst>
          </p:cNvPr>
          <p:cNvSpPr txBox="1"/>
          <p:nvPr/>
        </p:nvSpPr>
        <p:spPr>
          <a:xfrm>
            <a:off x="12420600" y="4381500"/>
            <a:ext cx="5130800" cy="434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게임이라도 웹 서비스 및 인증을 간편하게 할 수 있는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서버를 사용하는 경우가 많기 때문에 로그인 인증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서버를 구축하였습니다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비밀번호 저장에는 </a:t>
            </a:r>
            <a:r>
              <a:rPr lang="en-US" altLang="ko-KR" dirty="0" err="1">
                <a:latin typeface="Pretendard Regular" panose="020B0600000101010101" charset="-127"/>
                <a:ea typeface="Pretendard Regular" panose="020B0600000101010101" charset="-127"/>
              </a:rPr>
              <a:t>Bcrypt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를 사용하였으며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이는 단순 해시 함수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(SHA-256)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보다 보안성이 우수합니다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 로그인 시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JWT Access Token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발급하고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이후 요청에서는 이 토큰을 검증하는 방식으로 인증을 처리하였습니다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단순 </a:t>
            </a:r>
            <a:r>
              <a:rPr lang="ko-KR" altLang="en-US" sz="1800" b="0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캐싱을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넘어 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Pub/Sub 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통한 서버 별 동기화를 위해 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Redis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사용하였습니다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9EDB7CCF-9A33-4E03-81FF-B2F7692E64B9}"/>
              </a:ext>
            </a:extLst>
          </p:cNvPr>
          <p:cNvSpPr txBox="1"/>
          <p:nvPr/>
        </p:nvSpPr>
        <p:spPr>
          <a:xfrm>
            <a:off x="12611100" y="3759200"/>
            <a:ext cx="464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85AC57"/>
                </a:solidFill>
                <a:ea typeface="Pretendard SemiBold"/>
              </a:rPr>
              <a:t>개인</a:t>
            </a:r>
            <a:r>
              <a:rPr lang="en-US" sz="2000" b="0" i="0" u="none" strike="noStrike" spc="-100" dirty="0">
                <a:solidFill>
                  <a:srgbClr val="85AC57"/>
                </a:solidFill>
                <a:latin typeface="Pretendard SemiBold"/>
              </a:rPr>
              <a:t> </a:t>
            </a:r>
            <a:r>
              <a:rPr lang="ko-KR" sz="2000" b="0" i="0" u="none" strike="noStrike" spc="-100" dirty="0">
                <a:solidFill>
                  <a:srgbClr val="85AC57"/>
                </a:solidFill>
                <a:ea typeface="Pretendard SemiBold"/>
              </a:rPr>
              <a:t>프로젝트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DF0CA8B4-FC36-46B9-AD44-C09EBE6E4070}"/>
              </a:ext>
            </a:extLst>
          </p:cNvPr>
          <p:cNvSpPr txBox="1"/>
          <p:nvPr/>
        </p:nvSpPr>
        <p:spPr>
          <a:xfrm>
            <a:off x="11220061" y="1788626"/>
            <a:ext cx="5130800" cy="3724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.NET Core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소스코드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2"/>
              </a:rPr>
              <a:t>[</a:t>
            </a:r>
            <a:r>
              <a:rPr lang="en-US" altLang="ko-KR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2"/>
              </a:rPr>
              <a:t>Github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2"/>
              </a:rPr>
              <a:t>]</a:t>
            </a: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860800" y="6019800"/>
            <a:ext cx="6235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65200" y="3660911"/>
            <a:ext cx="5842000" cy="539042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 Users (</a:t>
            </a:r>
            <a:r>
              <a:rPr lang="ko-KR" altLang="en-US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</a:t>
            </a:r>
            <a:r>
              <a:rPr lang="en-US" altLang="ko-KR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테이블</a:t>
            </a:r>
            <a:endParaRPr lang="en-US" altLang="ko-KR" b="1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기본적인 로그인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인증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식별을 위한 정보 보유</a:t>
            </a:r>
            <a:endParaRPr lang="en-US" altLang="ko-KR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  password 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컬럼은 </a:t>
            </a:r>
            <a:r>
              <a:rPr lang="en-US" altLang="ko-KR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Bcrypt</a:t>
            </a:r>
            <a:r>
              <a:rPr lang="en-US" altLang="ko-KR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패스워드 </a:t>
            </a:r>
            <a:r>
              <a:rPr lang="ko-KR" altLang="en-US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해싱데이터가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삽입되기 때문에 넉넉한 사이즈의 </a:t>
            </a:r>
            <a:r>
              <a:rPr lang="en-US" altLang="ko-KR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VARCHAR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선언하였습니다</a:t>
            </a:r>
            <a:r>
              <a:rPr lang="en-US" altLang="ko-KR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 algn="l">
              <a:lnSpc>
                <a:spcPct val="141100"/>
              </a:lnSpc>
            </a:pPr>
            <a:endParaRPr lang="en-US" sz="1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sz="18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 items (</a:t>
            </a:r>
            <a:r>
              <a:rPr lang="ko-KR" altLang="en-US" sz="18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아이템</a:t>
            </a:r>
            <a:r>
              <a:rPr lang="en-US" altLang="ko-KR" sz="18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8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테이블</a:t>
            </a:r>
            <a:endParaRPr lang="en-US" altLang="ko-KR" sz="18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고유 아이템 정보를 정의합니다</a:t>
            </a:r>
            <a:r>
              <a:rPr lang="en-US" altLang="ko-KR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(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이름</a:t>
            </a:r>
            <a:r>
              <a:rPr lang="en-US" altLang="ko-KR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설명</a:t>
            </a:r>
            <a:r>
              <a:rPr lang="en-US" altLang="ko-KR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분류</a:t>
            </a:r>
            <a:r>
              <a:rPr lang="en-US" altLang="ko-KR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희귀도</a:t>
            </a:r>
            <a:r>
              <a:rPr lang="en-US" altLang="ko-KR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lvl="0" algn="l">
              <a:lnSpc>
                <a:spcPct val="141100"/>
              </a:lnSpc>
            </a:pPr>
            <a:endParaRPr lang="en-US" sz="1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 inventory(</a:t>
            </a:r>
            <a:r>
              <a:rPr lang="ko-KR" altLang="en-US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인벤토리</a:t>
            </a:r>
            <a:r>
              <a:rPr lang="en-US" altLang="ko-KR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테이블</a:t>
            </a:r>
            <a:endParaRPr lang="en-US" altLang="ko-KR" b="1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ko-KR" altLang="en-US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</a:t>
            </a:r>
            <a:r>
              <a:rPr lang="en-US" altLang="ko-KR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N : M </a:t>
            </a:r>
            <a:r>
              <a:rPr lang="ko-KR" altLang="en-US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아이템 의 관계를 분리하기 위해 생성하였습니다</a:t>
            </a:r>
            <a:r>
              <a:rPr lang="en-US" altLang="ko-KR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285750" lvl="0" indent="-285750" algn="l">
              <a:lnSpc>
                <a:spcPct val="141100"/>
              </a:lnSpc>
              <a:buFontTx/>
              <a:buChar char="-"/>
            </a:pPr>
            <a:r>
              <a:rPr lang="en-US" sz="180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User_id</a:t>
            </a:r>
            <a:r>
              <a:rPr lang="en-US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, </a:t>
            </a:r>
            <a:r>
              <a:rPr lang="en-US" sz="180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Item_id</a:t>
            </a:r>
            <a:r>
              <a:rPr lang="en-US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조합하여 </a:t>
            </a:r>
            <a:r>
              <a:rPr lang="en-US" altLang="ko-KR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PK</a:t>
            </a:r>
            <a:r>
              <a:rPr lang="ko-KR" altLang="en-US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사용하였습니다</a:t>
            </a:r>
            <a:r>
              <a:rPr lang="en-US" altLang="ko-KR" sz="1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1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10954" y="2986155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400" spc="-100" dirty="0">
                <a:solidFill>
                  <a:srgbClr val="000000"/>
                </a:solidFill>
                <a:ea typeface="Pretendard Bold"/>
              </a:rPr>
              <a:t>데이터베이스 설계</a:t>
            </a:r>
            <a:endParaRPr lang="ko-KR" sz="24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000000"/>
                </a:solidFill>
                <a:ea typeface="Pretendard Bold"/>
              </a:rPr>
              <a:t>로그인 및 간단한 게임 로직을 위한 </a:t>
            </a:r>
            <a:r>
              <a:rPr lang="en-US" altLang="ko-KR" sz="4800" b="1" i="0" u="none" strike="noStrike" dirty="0">
                <a:solidFill>
                  <a:srgbClr val="000000"/>
                </a:solidFill>
                <a:ea typeface="Pretendard Bold"/>
              </a:rPr>
              <a:t>DB</a:t>
            </a:r>
            <a:r>
              <a:rPr lang="ko-KR" altLang="en-US" sz="4800" b="0" i="0" u="none" strike="noStrike" dirty="0">
                <a:solidFill>
                  <a:srgbClr val="000000"/>
                </a:solidFill>
                <a:ea typeface="Pretendard Bold"/>
              </a:rPr>
              <a:t>설계</a:t>
            </a:r>
            <a:endParaRPr lang="ko-KR" sz="4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16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pic>
        <p:nvPicPr>
          <p:cNvPr id="48" name="Picture 24">
            <a:extLst>
              <a:ext uri="{FF2B5EF4-FFF2-40B4-BE49-F238E27FC236}">
                <a16:creationId xmlns:a16="http://schemas.microsoft.com/office/drawing/2014/main" id="{B3F092F6-49EE-4580-B240-773365EE68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200" y="2945046"/>
            <a:ext cx="2057400" cy="533400"/>
          </a:xfrm>
          <a:prstGeom prst="rect">
            <a:avLst/>
          </a:prstGeom>
        </p:spPr>
      </p:pic>
      <p:sp>
        <p:nvSpPr>
          <p:cNvPr id="49" name="TextBox 38">
            <a:extLst>
              <a:ext uri="{FF2B5EF4-FFF2-40B4-BE49-F238E27FC236}">
                <a16:creationId xmlns:a16="http://schemas.microsoft.com/office/drawing/2014/main" id="{4452D9BD-91E0-480E-9B6C-52808750CFFD}"/>
              </a:ext>
            </a:extLst>
          </p:cNvPr>
          <p:cNvSpPr txBox="1"/>
          <p:nvPr/>
        </p:nvSpPr>
        <p:spPr>
          <a:xfrm>
            <a:off x="7200900" y="3059346"/>
            <a:ext cx="2032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Bold"/>
              </a:rPr>
              <a:t>ERD</a:t>
            </a:r>
            <a:endParaRPr lang="ko-KR" sz="18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C8474A5-36F5-42DC-921B-80BAEDEABF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900" y="3746951"/>
            <a:ext cx="10223500" cy="48210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594100" y="6019800"/>
            <a:ext cx="6235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74700" y="3543300"/>
            <a:ext cx="5842000" cy="256208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 JWT 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과거 로그인 상태 관리를 학습할 땐 단순히 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"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로그인 → 세션 유지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" 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흐름만을 고려했지만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이번엔 </a:t>
            </a:r>
            <a:r>
              <a:rPr lang="ko-KR" altLang="en-US" b="1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클라이언트 조작이나 </a:t>
            </a:r>
            <a:r>
              <a:rPr lang="en-US" altLang="ko-KR" b="1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b="1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위</a:t>
            </a:r>
            <a:r>
              <a:rPr lang="en-US" altLang="ko-KR" b="1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·</a:t>
            </a:r>
            <a:r>
              <a:rPr lang="ko-KR" altLang="en-US" b="1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변조 같은 보안 이슈까지 고려하였습니다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algn="l"/>
            <a:endParaRPr lang="ko-KR" altLang="en-US" b="0" i="0" dirty="0"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REST 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서버 구조상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인증 상태를 유지할 세션이 없음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각 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요청 시 유저의 신원을 확실하게 증명할 수단이 필요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토큰 기반 인증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(JWT)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은 매 요청마다 인증 정보가 포함되므로 완전히 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stateless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한 구조에 적합</a:t>
            </a:r>
          </a:p>
          <a:p>
            <a:b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</a:br>
            <a:endParaRPr lang="en-US" sz="1800" i="0" u="none" strike="noStrike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20454" y="2986155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400" spc="-100" dirty="0">
                <a:solidFill>
                  <a:srgbClr val="000000"/>
                </a:solidFill>
                <a:ea typeface="Pretendard Bold"/>
              </a:rPr>
              <a:t>토큰 기반 인증</a:t>
            </a:r>
            <a:endParaRPr lang="ko-KR" sz="24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dirty="0">
                <a:solidFill>
                  <a:srgbClr val="000000"/>
                </a:solidFill>
                <a:ea typeface="Pretendard Bold"/>
              </a:rPr>
              <a:t>보안 관련</a:t>
            </a:r>
            <a:endParaRPr lang="ko-KR" sz="4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17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958A44D6-9A9E-4AF3-AA5E-4FA9D4950C2A}"/>
              </a:ext>
            </a:extLst>
          </p:cNvPr>
          <p:cNvSpPr txBox="1"/>
          <p:nvPr/>
        </p:nvSpPr>
        <p:spPr>
          <a:xfrm>
            <a:off x="659046" y="6828734"/>
            <a:ext cx="5842000" cy="256208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 비밀번호는 절대 평문으로 저장되면 안 되는 민감 정보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입니다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만약 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가 유출되었을 경우를 가정하면 </a:t>
            </a:r>
            <a:r>
              <a:rPr lang="ko-KR" altLang="en-US" b="1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단순 </a:t>
            </a:r>
            <a:r>
              <a:rPr lang="ko-KR" altLang="en-US" b="1" i="0" dirty="0" err="1">
                <a:effectLst/>
                <a:latin typeface="Pretendard Regular" panose="020B0600000101010101" charset="-127"/>
                <a:ea typeface="Pretendard Regular" panose="020B0600000101010101" charset="-127"/>
              </a:rPr>
              <a:t>해싱</a:t>
            </a:r>
            <a:r>
              <a:rPr lang="ko-KR" altLang="en-US" b="1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 방법은 공격자에게 취약할 수 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있어 </a:t>
            </a:r>
            <a:r>
              <a:rPr lang="en-US" altLang="ko-KR" b="1" dirty="0" err="1">
                <a:latin typeface="Pretendard Regular" panose="020B0600000101010101" charset="-127"/>
                <a:ea typeface="Pretendard Regular" panose="020B0600000101010101" charset="-127"/>
              </a:rPr>
              <a:t>Bcrypt</a:t>
            </a:r>
            <a:r>
              <a:rPr lang="en-US" altLang="ko-KR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를 도입하였습니다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b="0" i="0" dirty="0"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단방향 </a:t>
            </a:r>
            <a:r>
              <a:rPr lang="ko-KR" altLang="en-US" b="0" i="0" dirty="0" err="1">
                <a:effectLst/>
                <a:latin typeface="Pretendard Regular" panose="020B0600000101010101" charset="-127"/>
                <a:ea typeface="Pretendard Regular" panose="020B0600000101010101" charset="-127"/>
              </a:rPr>
              <a:t>해싱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+ Salt 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자동 포함 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b="0" i="0" dirty="0" err="1">
                <a:effectLst/>
                <a:latin typeface="Pretendard Regular" panose="020B0600000101010101" charset="-127"/>
                <a:ea typeface="Pretendard Regular" panose="020B0600000101010101" charset="-127"/>
              </a:rPr>
              <a:t>입력값이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 같아도 </a:t>
            </a:r>
            <a:r>
              <a:rPr lang="ko-KR" altLang="en-US" b="0" i="0" dirty="0" err="1">
                <a:effectLst/>
                <a:latin typeface="Pretendard Regular" panose="020B0600000101010101" charset="-127"/>
                <a:ea typeface="Pretendard Regular" panose="020B0600000101010101" charset="-127"/>
              </a:rPr>
              <a:t>해시값이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 매번 달라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강력한 보안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느린 해시 연산 속도로 인해 해커 입장에서 해킹시도에 시간이 많이 걸림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라이브러리 자체가 </a:t>
            </a:r>
            <a:r>
              <a:rPr lang="ko-KR" altLang="en-US" b="0" i="0" dirty="0" err="1">
                <a:effectLst/>
                <a:latin typeface="Pretendard Regular" panose="020B0600000101010101" charset="-127"/>
                <a:ea typeface="Pretendard Regular" panose="020B0600000101010101" charset="-127"/>
              </a:rPr>
              <a:t>검증되어있음</a:t>
            </a:r>
            <a:r>
              <a:rPr lang="en-US" altLang="ko-KR" b="0" i="0" dirty="0"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C3D71B58-2D71-4305-970B-F7990C439C95}"/>
              </a:ext>
            </a:extLst>
          </p:cNvPr>
          <p:cNvSpPr txBox="1"/>
          <p:nvPr/>
        </p:nvSpPr>
        <p:spPr>
          <a:xfrm>
            <a:off x="304800" y="6273800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000000"/>
                </a:solidFill>
                <a:ea typeface="Pretendard Bold"/>
              </a:rPr>
              <a:t>비밀번호 저장</a:t>
            </a:r>
            <a:endParaRPr lang="ko-KR" sz="24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2EEC72-866F-4F30-BCD0-034A4226BE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254" y="3390900"/>
            <a:ext cx="5662844" cy="21946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AE40EA-01C7-40B0-AB02-00AEEF8E60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4351" y="4165600"/>
            <a:ext cx="5125165" cy="1428949"/>
          </a:xfrm>
          <a:prstGeom prst="rect">
            <a:avLst/>
          </a:prstGeom>
        </p:spPr>
      </p:pic>
      <p:sp>
        <p:nvSpPr>
          <p:cNvPr id="33" name="TextBox 38">
            <a:extLst>
              <a:ext uri="{FF2B5EF4-FFF2-40B4-BE49-F238E27FC236}">
                <a16:creationId xmlns:a16="http://schemas.microsoft.com/office/drawing/2014/main" id="{B7425C5A-0243-4FDF-982E-F18CD97D04DB}"/>
              </a:ext>
            </a:extLst>
          </p:cNvPr>
          <p:cNvSpPr txBox="1"/>
          <p:nvPr/>
        </p:nvSpPr>
        <p:spPr>
          <a:xfrm>
            <a:off x="6821254" y="2908300"/>
            <a:ext cx="9371245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400" b="1" i="0" u="none" strike="noStrike" spc="-100" dirty="0" err="1">
                <a:solidFill>
                  <a:srgbClr val="000000"/>
                </a:solidFill>
                <a:ea typeface="Pretendard Bold"/>
              </a:rPr>
              <a:t>JwtHelper</a:t>
            </a:r>
            <a:r>
              <a:rPr lang="en-US" altLang="ko-KR" sz="2400" b="1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클래스를 도입하여 토큰 인증을 하는 로그아웃 로직 중 일부 입니다</a:t>
            </a:r>
            <a:endParaRPr lang="ko-KR" alt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  <a:p>
            <a:pPr lvl="0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676AA342-4660-41A2-A10E-904138C84ECB}"/>
              </a:ext>
            </a:extLst>
          </p:cNvPr>
          <p:cNvSpPr txBox="1"/>
          <p:nvPr/>
        </p:nvSpPr>
        <p:spPr>
          <a:xfrm>
            <a:off x="6959601" y="3151122"/>
            <a:ext cx="7019925" cy="7208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791E26-2546-4079-961F-246E9D5BFF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9901" y="6362306"/>
            <a:ext cx="4839375" cy="28197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537E42E-6F9E-4873-A481-7481D50A03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60876" y="7416039"/>
            <a:ext cx="5563376" cy="1752845"/>
          </a:xfrm>
          <a:prstGeom prst="rect">
            <a:avLst/>
          </a:prstGeom>
        </p:spPr>
      </p:pic>
      <p:sp>
        <p:nvSpPr>
          <p:cNvPr id="46" name="TextBox 38">
            <a:extLst>
              <a:ext uri="{FF2B5EF4-FFF2-40B4-BE49-F238E27FC236}">
                <a16:creationId xmlns:a16="http://schemas.microsoft.com/office/drawing/2014/main" id="{BC3DC865-2C5A-4918-896B-5AC628AE0E99}"/>
              </a:ext>
            </a:extLst>
          </p:cNvPr>
          <p:cNvSpPr txBox="1"/>
          <p:nvPr/>
        </p:nvSpPr>
        <p:spPr>
          <a:xfrm>
            <a:off x="6821253" y="5892800"/>
            <a:ext cx="9371245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회원 가입시 암호화된 패스워드를 저장하는 로직 입니다</a:t>
            </a:r>
            <a:r>
              <a:rPr lang="en-US" altLang="ko-KR" sz="2400" b="1" i="0" u="none" strike="noStrike" spc="-100" dirty="0">
                <a:solidFill>
                  <a:srgbClr val="000000"/>
                </a:solidFill>
                <a:ea typeface="Pretendard Bold"/>
              </a:rPr>
              <a:t>.</a:t>
            </a:r>
            <a:endParaRPr lang="ko-KR" sz="24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34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9" y="454314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8601364"/>
            <a:ext cx="7785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7013864"/>
            <a:ext cx="7785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5426364"/>
            <a:ext cx="7785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7789070" y="1296754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300" y="7547264"/>
            <a:ext cx="1181100" cy="533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300" y="5972464"/>
            <a:ext cx="1181100" cy="53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  <a14:imgEffect>
                      <a14:colorTemperature colorTemp="6257"/>
                    </a14:imgEffect>
                    <a14:imgEffect>
                      <a14:saturation sat="1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7300" y="4384964"/>
            <a:ext cx="1181100" cy="533400"/>
          </a:xfrm>
          <a:prstGeom prst="rect">
            <a:avLst/>
          </a:prstGeom>
          <a:noFill/>
        </p:spPr>
      </p:pic>
      <p:sp>
        <p:nvSpPr>
          <p:cNvPr id="22" name="TextBox 22"/>
          <p:cNvSpPr txBox="1"/>
          <p:nvPr/>
        </p:nvSpPr>
        <p:spPr>
          <a:xfrm>
            <a:off x="6731000" y="7331364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000000"/>
                </a:solidFill>
                <a:latin typeface="Pretendard Bold"/>
                <a:ea typeface="Pretendard Bold"/>
              </a:rPr>
              <a:t>기타 미니프로젝트</a:t>
            </a:r>
            <a:endParaRPr lang="ko-KR" sz="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31000" y="7839364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31000" y="5756564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b="1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SFML</a:t>
            </a:r>
            <a:r>
              <a:rPr lang="en-US" altLang="ko-KR" sz="2600" b="0" i="0" u="none" strike="noStrike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altLang="en-US" sz="2600" b="0" i="0" u="none" strike="noStrike" dirty="0">
                <a:solidFill>
                  <a:srgbClr val="000000"/>
                </a:solidFill>
                <a:ea typeface="Pretendard Bold"/>
              </a:rPr>
              <a:t>경량 게임 엔진 구축 및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ea typeface="Pretendard Bold"/>
              </a:rPr>
              <a:t>게임만들기</a:t>
            </a:r>
            <a:endParaRPr lang="ko-KR" sz="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731000" y="6264564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SFML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커스터마이징을 통한 경량 게임엔진 구축</a:t>
            </a:r>
            <a:endParaRPr lang="en-US" alt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엔진을 기반으로 클라이언트 구현 및 멀티플레이 서버 연동</a:t>
            </a:r>
            <a:endParaRPr 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143500" y="7636164"/>
            <a:ext cx="100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Pretendard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31000" y="4368800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RTS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게임 분산 서버 </a:t>
            </a:r>
            <a:r>
              <a:rPr lang="ko-KR" altLang="en-US" sz="26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아키텍쳐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구현</a:t>
            </a:r>
            <a:endParaRPr lang="ko-KR" sz="26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31000" y="4851400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Unity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클라이언트 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&amp;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분산 서버 연동 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(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게임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&amp;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채팅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&amp;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인증서버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)</a:t>
            </a:r>
            <a:endParaRPr lang="en-US" sz="1800" b="0" i="0" u="none" strike="noStrike" dirty="0">
              <a:solidFill>
                <a:srgbClr val="000000">
                  <a:alpha val="50196"/>
                </a:srgbClr>
              </a:solidFill>
              <a:latin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194300" y="6074064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Pretendard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56200" y="4486564"/>
            <a:ext cx="965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Pretendard Bold"/>
                <a:ea typeface="Pretendard Bold"/>
              </a:rPr>
              <a:t>01</a:t>
            </a:r>
            <a:endParaRPr lang="en-US" sz="2000" b="0" i="0" u="none" strike="noStrike" dirty="0">
              <a:solidFill>
                <a:schemeClr val="bg1"/>
              </a:solidFill>
              <a:latin typeface="Pretendar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6300" y="762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0B060F79-AA8A-4685-99E3-7C1EBA24A96F}"/>
              </a:ext>
            </a:extLst>
          </p:cNvPr>
          <p:cNvSpPr txBox="1"/>
          <p:nvPr/>
        </p:nvSpPr>
        <p:spPr>
          <a:xfrm>
            <a:off x="5486400" y="1524000"/>
            <a:ext cx="8953500" cy="1955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pic>
        <p:nvPicPr>
          <p:cNvPr id="44" name="Picture 9">
            <a:extLst>
              <a:ext uri="{FF2B5EF4-FFF2-40B4-BE49-F238E27FC236}">
                <a16:creationId xmlns:a16="http://schemas.microsoft.com/office/drawing/2014/main" id="{24470110-6A3D-4EF1-AF99-A51573DAC4A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029200" y="3924300"/>
            <a:ext cx="7785100" cy="79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333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060700" y="6019800"/>
            <a:ext cx="6235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794838" y="2731261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회원가입 기능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1" dirty="0">
                <a:solidFill>
                  <a:srgbClr val="000000"/>
                </a:solidFill>
                <a:ea typeface="Pretendard Bold"/>
              </a:rPr>
              <a:t>API</a:t>
            </a: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 기능 구현</a:t>
            </a:r>
            <a:endParaRPr lang="en-US" altLang="ko-KR" sz="4800" b="1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18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676AA342-4660-41A2-A10E-904138C84ECB}"/>
              </a:ext>
            </a:extLst>
          </p:cNvPr>
          <p:cNvSpPr txBox="1"/>
          <p:nvPr/>
        </p:nvSpPr>
        <p:spPr>
          <a:xfrm>
            <a:off x="6959601" y="3151122"/>
            <a:ext cx="7019925" cy="7208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DE9732E-3949-42AD-9015-B65480614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838" y="3699786"/>
            <a:ext cx="5249008" cy="5925377"/>
          </a:xfrm>
          <a:prstGeom prst="rect">
            <a:avLst/>
          </a:prstGeom>
        </p:spPr>
      </p:pic>
      <p:sp>
        <p:nvSpPr>
          <p:cNvPr id="54" name="TextBox 38">
            <a:extLst>
              <a:ext uri="{FF2B5EF4-FFF2-40B4-BE49-F238E27FC236}">
                <a16:creationId xmlns:a16="http://schemas.microsoft.com/office/drawing/2014/main" id="{6DD6C5CD-07A8-48F4-B157-B053CA3D13DB}"/>
              </a:ext>
            </a:extLst>
          </p:cNvPr>
          <p:cNvSpPr txBox="1"/>
          <p:nvPr/>
        </p:nvSpPr>
        <p:spPr>
          <a:xfrm>
            <a:off x="794838" y="3215523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트랜잭션 및 </a:t>
            </a:r>
            <a:r>
              <a:rPr lang="en-US" altLang="ko-KR" b="1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Bcrypt</a:t>
            </a:r>
            <a:r>
              <a:rPr lang="en-US" altLang="ko-KR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암호화</a:t>
            </a:r>
            <a:endParaRPr lang="ko-KR" b="1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5" name="TextBox 38">
            <a:extLst>
              <a:ext uri="{FF2B5EF4-FFF2-40B4-BE49-F238E27FC236}">
                <a16:creationId xmlns:a16="http://schemas.microsoft.com/office/drawing/2014/main" id="{C73E4479-7AD2-4C4F-8384-BD26EAB7C66D}"/>
              </a:ext>
            </a:extLst>
          </p:cNvPr>
          <p:cNvSpPr txBox="1"/>
          <p:nvPr/>
        </p:nvSpPr>
        <p:spPr>
          <a:xfrm>
            <a:off x="6427788" y="2725672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ea typeface="Pretendard Bold"/>
              </a:rPr>
              <a:t>로그인</a:t>
            </a: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 기능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318097A7-07A7-4DC6-B7F4-2E8C8FA199A8}"/>
              </a:ext>
            </a:extLst>
          </p:cNvPr>
          <p:cNvSpPr txBox="1"/>
          <p:nvPr/>
        </p:nvSpPr>
        <p:spPr>
          <a:xfrm>
            <a:off x="6427788" y="3209934"/>
            <a:ext cx="579992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Redis </a:t>
            </a:r>
            <a:r>
              <a:rPr lang="ko-KR" altLang="en-US" b="1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캐싱</a:t>
            </a:r>
            <a:r>
              <a:rPr lang="ko-KR" altLang="en-US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시스템 도입</a:t>
            </a:r>
            <a:endParaRPr lang="ko-KR" b="1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DE4147E-6548-44E2-8698-C97D31009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6647" y="3699786"/>
            <a:ext cx="5811061" cy="5925377"/>
          </a:xfrm>
          <a:prstGeom prst="rect">
            <a:avLst/>
          </a:prstGeom>
        </p:spPr>
      </p:pic>
      <p:pic>
        <p:nvPicPr>
          <p:cNvPr id="59" name="Picture 11">
            <a:extLst>
              <a:ext uri="{FF2B5EF4-FFF2-40B4-BE49-F238E27FC236}">
                <a16:creationId xmlns:a16="http://schemas.microsoft.com/office/drawing/2014/main" id="{EFA85CC8-957C-4B81-8656-81BAB9F64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309100" y="6045201"/>
            <a:ext cx="6235700" cy="12700"/>
          </a:xfrm>
          <a:prstGeom prst="rect">
            <a:avLst/>
          </a:prstGeom>
        </p:spPr>
      </p:pic>
      <p:sp>
        <p:nvSpPr>
          <p:cNvPr id="60" name="TextBox 38">
            <a:extLst>
              <a:ext uri="{FF2B5EF4-FFF2-40B4-BE49-F238E27FC236}">
                <a16:creationId xmlns:a16="http://schemas.microsoft.com/office/drawing/2014/main" id="{92458B78-F494-4204-8238-4594DC830CFC}"/>
              </a:ext>
            </a:extLst>
          </p:cNvPr>
          <p:cNvSpPr txBox="1"/>
          <p:nvPr/>
        </p:nvSpPr>
        <p:spPr>
          <a:xfrm>
            <a:off x="12663487" y="2736850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ea typeface="Pretendard Bold"/>
              </a:rPr>
              <a:t>로그아웃</a:t>
            </a: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 기능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61" name="TextBox 38">
            <a:extLst>
              <a:ext uri="{FF2B5EF4-FFF2-40B4-BE49-F238E27FC236}">
                <a16:creationId xmlns:a16="http://schemas.microsoft.com/office/drawing/2014/main" id="{975337CB-08B0-4738-A1B1-DF68A7D9A894}"/>
              </a:ext>
            </a:extLst>
          </p:cNvPr>
          <p:cNvSpPr txBox="1"/>
          <p:nvPr/>
        </p:nvSpPr>
        <p:spPr>
          <a:xfrm>
            <a:off x="12663486" y="3221112"/>
            <a:ext cx="5013559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JWT</a:t>
            </a:r>
            <a:r>
              <a:rPr lang="ko-KR" altLang="en-US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토큰 인증 후 </a:t>
            </a:r>
            <a:r>
              <a:rPr lang="en-US" altLang="ko-KR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Redis Pub/Sub</a:t>
            </a:r>
            <a:r>
              <a:rPr lang="ko-KR" altLang="en-US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활용한 동기화</a:t>
            </a:r>
            <a:endParaRPr lang="ko-KR" b="1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A653FEFD-9740-472E-831A-40A4A1BE43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63487" y="3699786"/>
            <a:ext cx="5059314" cy="58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3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060700" y="6019800"/>
            <a:ext cx="6235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63600" y="2971950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400" b="1" i="0" u="none" strike="noStrike" spc="-100" dirty="0">
                <a:solidFill>
                  <a:srgbClr val="000000"/>
                </a:solidFill>
                <a:ea typeface="Pretendard Bold"/>
              </a:rPr>
              <a:t>SWAGGER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테스트 </a:t>
            </a:r>
            <a:r>
              <a:rPr lang="en-US" altLang="ko-KR" sz="4800" b="1" dirty="0">
                <a:solidFill>
                  <a:srgbClr val="000000"/>
                </a:solidFill>
                <a:ea typeface="Pretendard Bold"/>
              </a:rPr>
              <a:t>&amp; </a:t>
            </a: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문서화 도구 </a:t>
            </a:r>
            <a:r>
              <a:rPr lang="en-US" altLang="ko-KR" sz="4800" b="1" dirty="0">
                <a:solidFill>
                  <a:srgbClr val="000000"/>
                </a:solidFill>
                <a:ea typeface="Pretendard Bold"/>
              </a:rPr>
              <a:t>SWAGGER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19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676AA342-4660-41A2-A10E-904138C84ECB}"/>
              </a:ext>
            </a:extLst>
          </p:cNvPr>
          <p:cNvSpPr txBox="1"/>
          <p:nvPr/>
        </p:nvSpPr>
        <p:spPr>
          <a:xfrm>
            <a:off x="6959601" y="3151122"/>
            <a:ext cx="7019925" cy="7208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20FDC474-B65A-46D9-9402-B007054E097B}"/>
              </a:ext>
            </a:extLst>
          </p:cNvPr>
          <p:cNvSpPr txBox="1"/>
          <p:nvPr/>
        </p:nvSpPr>
        <p:spPr>
          <a:xfrm>
            <a:off x="863600" y="3594024"/>
            <a:ext cx="5105396" cy="551187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 이유</a:t>
            </a:r>
            <a:endParaRPr lang="en-US" altLang="ko-KR" sz="2400" b="1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endParaRPr lang="en-US" altLang="ko-KR" sz="24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99600"/>
              </a:lnSpc>
              <a:buFontTx/>
              <a:buChar char="-"/>
            </a:pPr>
            <a:r>
              <a:rPr lang="ko-KR" altLang="en-US" sz="24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클라이언트 구현이 안된 상황에서 테스트 도구가 필요하였는데</a:t>
            </a:r>
            <a:r>
              <a:rPr lang="en-US" altLang="ko-KR" sz="24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br>
              <a:rPr lang="en-US" altLang="ko-KR" sz="24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4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Swagger</a:t>
            </a:r>
            <a:r>
              <a:rPr lang="ko-KR" altLang="en-US" sz="24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자동 문서화 및 간편한 토큰인증 시스템</a:t>
            </a:r>
            <a:r>
              <a:rPr lang="ko-KR" altLang="en-US" sz="24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이 프로젝트에 적합하다 판단하여 도입하게 되었습니다</a:t>
            </a:r>
            <a:r>
              <a:rPr lang="en-US" altLang="ko-KR" sz="24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>
              <a:lnSpc>
                <a:spcPct val="99600"/>
              </a:lnSpc>
              <a:buFontTx/>
              <a:buChar char="-"/>
            </a:pPr>
            <a:endParaRPr lang="en-US" altLang="ko-KR" sz="24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99600"/>
              </a:lnSpc>
              <a:buFontTx/>
              <a:buChar char="-"/>
            </a:pPr>
            <a:r>
              <a:rPr lang="ko-KR" altLang="en-US" sz="24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현재 사용중인 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ASP.NET Core</a:t>
            </a:r>
            <a:r>
              <a:rPr lang="ko-KR" altLang="en-US" sz="24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</a:t>
            </a:r>
            <a:br>
              <a:rPr lang="en-US" altLang="ko-KR" sz="24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공식 지원 툴 </a:t>
            </a:r>
            <a:r>
              <a:rPr lang="ko-KR" altLang="en-US" sz="24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이기도 하기에 채택하게 되었습니다</a:t>
            </a:r>
            <a:r>
              <a:rPr lang="en-US" altLang="ko-KR" sz="24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sz="24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8A48E56-3CE5-4E07-915C-E2206A91B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1955" y="2819400"/>
            <a:ext cx="4706007" cy="659222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1E4815A-2387-4810-9D4E-7DE7964147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6166" y="2819400"/>
            <a:ext cx="4399784" cy="6575748"/>
          </a:xfrm>
          <a:prstGeom prst="rect">
            <a:avLst/>
          </a:prstGeom>
        </p:spPr>
      </p:pic>
      <p:sp>
        <p:nvSpPr>
          <p:cNvPr id="51" name="TextBox 38">
            <a:extLst>
              <a:ext uri="{FF2B5EF4-FFF2-40B4-BE49-F238E27FC236}">
                <a16:creationId xmlns:a16="http://schemas.microsoft.com/office/drawing/2014/main" id="{83ED773E-5379-48C8-9D23-ABE6896056BA}"/>
              </a:ext>
            </a:extLst>
          </p:cNvPr>
          <p:cNvSpPr txBox="1"/>
          <p:nvPr/>
        </p:nvSpPr>
        <p:spPr>
          <a:xfrm>
            <a:off x="6470650" y="2971950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400" b="1" spc="-100" dirty="0">
                <a:solidFill>
                  <a:srgbClr val="000000"/>
                </a:solidFill>
                <a:ea typeface="Pretendard Bold"/>
              </a:rPr>
              <a:t>API</a:t>
            </a:r>
            <a:r>
              <a:rPr lang="ko-KR" altLang="en-US" sz="2400" b="1" spc="-100" dirty="0">
                <a:solidFill>
                  <a:srgbClr val="000000"/>
                </a:solidFill>
                <a:ea typeface="Pretendard Bold"/>
              </a:rPr>
              <a:t> 명세서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405422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895599" y="6057900"/>
            <a:ext cx="6235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dirty="0">
                <a:solidFill>
                  <a:srgbClr val="000000"/>
                </a:solidFill>
                <a:ea typeface="Pretendard Bold"/>
              </a:rPr>
              <a:t>기능 테스트</a:t>
            </a:r>
            <a:endParaRPr lang="ko-KR" sz="4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dirty="0">
                <a:solidFill>
                  <a:srgbClr val="000000"/>
                </a:solidFill>
                <a:latin typeface="Pretendard Regular"/>
              </a:rPr>
              <a:t>20</a:t>
            </a:r>
            <a:endParaRPr lang="en-US" sz="19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676AA342-4660-41A2-A10E-904138C84ECB}"/>
              </a:ext>
            </a:extLst>
          </p:cNvPr>
          <p:cNvSpPr txBox="1"/>
          <p:nvPr/>
        </p:nvSpPr>
        <p:spPr>
          <a:xfrm>
            <a:off x="6959601" y="3151122"/>
            <a:ext cx="7019925" cy="7208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51" name="TextBox 38">
            <a:extLst>
              <a:ext uri="{FF2B5EF4-FFF2-40B4-BE49-F238E27FC236}">
                <a16:creationId xmlns:a16="http://schemas.microsoft.com/office/drawing/2014/main" id="{83ED773E-5379-48C8-9D23-ABE6896056BA}"/>
              </a:ext>
            </a:extLst>
          </p:cNvPr>
          <p:cNvSpPr txBox="1"/>
          <p:nvPr/>
        </p:nvSpPr>
        <p:spPr>
          <a:xfrm>
            <a:off x="12663222" y="2915202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ea typeface="Pretendard Bold"/>
              </a:rPr>
              <a:t>회원가입 기능 테스트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272558-EA00-46E3-8F7E-3CF19C6736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3222" y="3508509"/>
            <a:ext cx="3810532" cy="36200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5AE664-BE00-4231-9E00-8ED11726C0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77" t="2070" r="37834"/>
          <a:stretch/>
        </p:blipFill>
        <p:spPr>
          <a:xfrm>
            <a:off x="12649200" y="7242009"/>
            <a:ext cx="5156200" cy="720891"/>
          </a:xfrm>
          <a:prstGeom prst="rect">
            <a:avLst/>
          </a:prstGeom>
        </p:spPr>
      </p:pic>
      <p:sp>
        <p:nvSpPr>
          <p:cNvPr id="29" name="TextBox 38">
            <a:extLst>
              <a:ext uri="{FF2B5EF4-FFF2-40B4-BE49-F238E27FC236}">
                <a16:creationId xmlns:a16="http://schemas.microsoft.com/office/drawing/2014/main" id="{04136B5E-3C6E-4F51-B990-3BEE66B70273}"/>
              </a:ext>
            </a:extLst>
          </p:cNvPr>
          <p:cNvSpPr txBox="1"/>
          <p:nvPr/>
        </p:nvSpPr>
        <p:spPr>
          <a:xfrm>
            <a:off x="6148269" y="2940811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ea typeface="Pretendard Bold"/>
              </a:rPr>
              <a:t>로그인 기능 테스트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D4578A-68A9-474D-B90D-E660FB2D61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8269" y="3468622"/>
            <a:ext cx="6109727" cy="6235700"/>
          </a:xfrm>
          <a:prstGeom prst="rect">
            <a:avLst/>
          </a:prstGeom>
        </p:spPr>
      </p:pic>
      <p:pic>
        <p:nvPicPr>
          <p:cNvPr id="32" name="Picture 11">
            <a:extLst>
              <a:ext uri="{FF2B5EF4-FFF2-40B4-BE49-F238E27FC236}">
                <a16:creationId xmlns:a16="http://schemas.microsoft.com/office/drawing/2014/main" id="{92E58C3D-8F6B-4B35-8A79-999A1FCA2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372600" y="6045200"/>
            <a:ext cx="6235700" cy="12700"/>
          </a:xfrm>
          <a:prstGeom prst="rect">
            <a:avLst/>
          </a:prstGeom>
        </p:spPr>
      </p:pic>
      <p:sp>
        <p:nvSpPr>
          <p:cNvPr id="33" name="TextBox 38">
            <a:extLst>
              <a:ext uri="{FF2B5EF4-FFF2-40B4-BE49-F238E27FC236}">
                <a16:creationId xmlns:a16="http://schemas.microsoft.com/office/drawing/2014/main" id="{2A2FDD9A-A4DC-47D2-ABC0-93FDBEDBC29D}"/>
              </a:ext>
            </a:extLst>
          </p:cNvPr>
          <p:cNvSpPr txBox="1"/>
          <p:nvPr/>
        </p:nvSpPr>
        <p:spPr>
          <a:xfrm>
            <a:off x="881678" y="2992372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ea typeface="Pretendard Bold"/>
              </a:rPr>
              <a:t>로그아웃 기능 테스트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1EFC771-5D22-496D-8A77-7530F10EC4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526" y="3503846"/>
            <a:ext cx="4971589" cy="445905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DFEF60-E328-4C48-9764-19862CAEF9BF}"/>
              </a:ext>
            </a:extLst>
          </p:cNvPr>
          <p:cNvSpPr/>
          <p:nvPr/>
        </p:nvSpPr>
        <p:spPr>
          <a:xfrm>
            <a:off x="13258800" y="7453757"/>
            <a:ext cx="3568700" cy="570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366B15-FADF-4449-AD5D-A06EA7C80F2E}"/>
              </a:ext>
            </a:extLst>
          </p:cNvPr>
          <p:cNvSpPr/>
          <p:nvPr/>
        </p:nvSpPr>
        <p:spPr>
          <a:xfrm>
            <a:off x="6969122" y="6586472"/>
            <a:ext cx="5222878" cy="720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BA50ED-0D05-4D35-9D70-AA89128D3B3B}"/>
              </a:ext>
            </a:extLst>
          </p:cNvPr>
          <p:cNvSpPr/>
          <p:nvPr/>
        </p:nvSpPr>
        <p:spPr>
          <a:xfrm>
            <a:off x="910162" y="4332342"/>
            <a:ext cx="4968468" cy="388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9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860800" y="6019800"/>
            <a:ext cx="62357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100" y="7518400"/>
            <a:ext cx="30861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14350" y="2882900"/>
            <a:ext cx="2057400" cy="533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3227050" y="3009900"/>
            <a:ext cx="2032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-100" dirty="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dirty="0">
                <a:solidFill>
                  <a:srgbClr val="000000"/>
                </a:solidFill>
                <a:latin typeface="Pretendard Bold"/>
                <a:ea typeface="Pretendard Bold"/>
              </a:rPr>
              <a:t>Unity </a:t>
            </a:r>
            <a:r>
              <a:rPr lang="ko-KR" altLang="en-US" sz="4800" dirty="0">
                <a:solidFill>
                  <a:srgbClr val="000000"/>
                </a:solidFill>
                <a:latin typeface="Pretendard Bold"/>
                <a:ea typeface="Pretendard Bold"/>
              </a:rPr>
              <a:t>클라이언트 구현 및 전체 시스템 연동</a:t>
            </a:r>
            <a:endParaRPr lang="ko-KR" altLang="ko-KR" sz="4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21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33B3201A-10B1-4C16-A7E9-35D0C0D29B97}"/>
              </a:ext>
            </a:extLst>
          </p:cNvPr>
          <p:cNvSpPr txBox="1"/>
          <p:nvPr/>
        </p:nvSpPr>
        <p:spPr>
          <a:xfrm>
            <a:off x="863600" y="9423400"/>
            <a:ext cx="10337800" cy="311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Bold"/>
              </a:rPr>
              <a:t>기술 스택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|  Unity , ASP.NET Core , WinSock 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Pretendard Regular"/>
              </a:rPr>
              <a:t>Asio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, Redis , MySQL , Docker , OpenSSL …</a:t>
            </a: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95EA2748-B54C-4B38-8A26-0555B4681339}"/>
              </a:ext>
            </a:extLst>
          </p:cNvPr>
          <p:cNvSpPr txBox="1"/>
          <p:nvPr/>
        </p:nvSpPr>
        <p:spPr>
          <a:xfrm>
            <a:off x="11734800" y="4381500"/>
            <a:ext cx="5130800" cy="434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18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9EDB7CCF-9A33-4E03-81FF-B2F7692E64B9}"/>
              </a:ext>
            </a:extLst>
          </p:cNvPr>
          <p:cNvSpPr txBox="1"/>
          <p:nvPr/>
        </p:nvSpPr>
        <p:spPr>
          <a:xfrm>
            <a:off x="11925300" y="3759200"/>
            <a:ext cx="464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85AC57"/>
                </a:solidFill>
                <a:ea typeface="Pretendard SemiBold"/>
              </a:rPr>
              <a:t>개인</a:t>
            </a:r>
            <a:r>
              <a:rPr lang="en-US" sz="2000" b="0" i="0" u="none" strike="noStrike" spc="-100" dirty="0">
                <a:solidFill>
                  <a:srgbClr val="85AC57"/>
                </a:solidFill>
                <a:latin typeface="Pretendard SemiBold"/>
              </a:rPr>
              <a:t> </a:t>
            </a:r>
            <a:r>
              <a:rPr lang="ko-KR" sz="2000" b="0" i="0" u="none" strike="noStrike" spc="-100" dirty="0">
                <a:solidFill>
                  <a:srgbClr val="85AC57"/>
                </a:solidFill>
                <a:ea typeface="Pretendard SemiBold"/>
              </a:rPr>
              <a:t>프로젝트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CED730-824E-4ADC-9B17-293FC11F03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867" y="2679659"/>
            <a:ext cx="9886683" cy="6569405"/>
          </a:xfrm>
          <a:prstGeom prst="rect">
            <a:avLst/>
          </a:prstGeom>
        </p:spPr>
      </p:pic>
      <p:sp>
        <p:nvSpPr>
          <p:cNvPr id="27" name="TextBox 15">
            <a:extLst>
              <a:ext uri="{FF2B5EF4-FFF2-40B4-BE49-F238E27FC236}">
                <a16:creationId xmlns:a16="http://schemas.microsoft.com/office/drawing/2014/main" id="{3E16D503-00FD-49D6-BCD9-4D05F9EF7DC7}"/>
              </a:ext>
            </a:extLst>
          </p:cNvPr>
          <p:cNvSpPr txBox="1"/>
          <p:nvPr/>
        </p:nvSpPr>
        <p:spPr>
          <a:xfrm>
            <a:off x="11734800" y="4381500"/>
            <a:ext cx="5130800" cy="434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RTS 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 클라이언트를 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Unity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구현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지금 까지 만든 서버들과 연동하는 프로젝트 입니다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altLang="ko-KR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 </a:t>
            </a:r>
            <a:r>
              <a:rPr lang="ko-KR" altLang="en-US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서버들간의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데이터 동기화와 안전성 유지를 목표로  합니다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altLang="ko-KR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 중심의 개인프로젝트 이어서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게임기능 기획은 캐릭터 움직임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동기화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채팅 시스템 두가지만 도입하였습니다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2800"/>
              </a:lnSpc>
              <a:buClr>
                <a:srgbClr val="000000"/>
              </a:buClr>
            </a:pPr>
            <a:endParaRPr lang="en-US" altLang="ko-KR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클라이언트는 부가적으로 로그인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기능을 제공합니다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9D5DBC-79CB-4625-B769-824B1AE0F7A6}"/>
              </a:ext>
            </a:extLst>
          </p:cNvPr>
          <p:cNvSpPr/>
          <p:nvPr/>
        </p:nvSpPr>
        <p:spPr>
          <a:xfrm>
            <a:off x="6629400" y="6667500"/>
            <a:ext cx="2311396" cy="228600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AEFB5C-85D2-4C25-86A2-5AC9C377A7DE}"/>
              </a:ext>
            </a:extLst>
          </p:cNvPr>
          <p:cNvSpPr/>
          <p:nvPr/>
        </p:nvSpPr>
        <p:spPr>
          <a:xfrm>
            <a:off x="4660903" y="5753100"/>
            <a:ext cx="495296" cy="152400"/>
          </a:xfrm>
          <a:prstGeom prst="rect">
            <a:avLst/>
          </a:prstGeom>
          <a:solidFill>
            <a:srgbClr val="D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AEC6E1-7784-435C-83E7-7829B9E5E6F1}"/>
              </a:ext>
            </a:extLst>
          </p:cNvPr>
          <p:cNvSpPr/>
          <p:nvPr/>
        </p:nvSpPr>
        <p:spPr>
          <a:xfrm>
            <a:off x="5537204" y="5753100"/>
            <a:ext cx="374640" cy="152400"/>
          </a:xfrm>
          <a:prstGeom prst="rect">
            <a:avLst/>
          </a:prstGeom>
          <a:solidFill>
            <a:srgbClr val="D0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347C1A-4DF2-49B6-890F-10DB175C8DE2}"/>
              </a:ext>
            </a:extLst>
          </p:cNvPr>
          <p:cNvSpPr/>
          <p:nvPr/>
        </p:nvSpPr>
        <p:spPr>
          <a:xfrm>
            <a:off x="4495800" y="8267700"/>
            <a:ext cx="660399" cy="228600"/>
          </a:xfrm>
          <a:prstGeom prst="rect">
            <a:avLst/>
          </a:prstGeom>
          <a:solidFill>
            <a:srgbClr val="EEB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44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800600" y="6019800"/>
            <a:ext cx="6235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63600" y="2971950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로그인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로그인 씬 </a:t>
            </a:r>
            <a:r>
              <a:rPr lang="en-US" altLang="ko-KR" sz="4800" b="1" dirty="0">
                <a:solidFill>
                  <a:srgbClr val="000000"/>
                </a:solidFill>
                <a:ea typeface="Pretendard Bold"/>
              </a:rPr>
              <a:t>- </a:t>
            </a: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기능 구현</a:t>
            </a:r>
            <a:endParaRPr lang="en-US" altLang="ko-KR" sz="4800" b="1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22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676AA342-4660-41A2-A10E-904138C84ECB}"/>
              </a:ext>
            </a:extLst>
          </p:cNvPr>
          <p:cNvSpPr txBox="1"/>
          <p:nvPr/>
        </p:nvSpPr>
        <p:spPr>
          <a:xfrm>
            <a:off x="6959601" y="3151122"/>
            <a:ext cx="7019925" cy="7208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20FDC474-B65A-46D9-9402-B007054E097B}"/>
              </a:ext>
            </a:extLst>
          </p:cNvPr>
          <p:cNvSpPr txBox="1"/>
          <p:nvPr/>
        </p:nvSpPr>
        <p:spPr>
          <a:xfrm>
            <a:off x="863599" y="3594025"/>
            <a:ext cx="6920145" cy="15698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ID, PWD 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 후 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요청</a:t>
            </a:r>
            <a:endParaRPr lang="en-US" altLang="ko-KR" sz="2400" b="1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endParaRPr lang="en-US" altLang="ko-KR" sz="2400" b="1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400" b="1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성공시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JWT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토큰을 들고 로그인 </a:t>
            </a:r>
            <a:endParaRPr lang="en-US" altLang="ko-KR" sz="2400" b="1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씬 전환 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채팅서버 연결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</p:txBody>
      </p:sp>
      <p:sp>
        <p:nvSpPr>
          <p:cNvPr id="51" name="TextBox 38">
            <a:extLst>
              <a:ext uri="{FF2B5EF4-FFF2-40B4-BE49-F238E27FC236}">
                <a16:creationId xmlns:a16="http://schemas.microsoft.com/office/drawing/2014/main" id="{83ED773E-5379-48C8-9D23-ABE6896056BA}"/>
              </a:ext>
            </a:extLst>
          </p:cNvPr>
          <p:cNvSpPr txBox="1"/>
          <p:nvPr/>
        </p:nvSpPr>
        <p:spPr>
          <a:xfrm>
            <a:off x="8330241" y="2992372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회원가입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67129E-6CE3-44DE-985B-3F9EC0418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5421" y="5135602"/>
            <a:ext cx="4587911" cy="35892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5819C0-8E48-4409-8715-7FEFACB1A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7655" y="5134205"/>
            <a:ext cx="4551262" cy="3590695"/>
          </a:xfrm>
          <a:prstGeom prst="rect">
            <a:avLst/>
          </a:prstGeom>
        </p:spPr>
      </p:pic>
      <p:sp>
        <p:nvSpPr>
          <p:cNvPr id="29" name="TextBox 38">
            <a:extLst>
              <a:ext uri="{FF2B5EF4-FFF2-40B4-BE49-F238E27FC236}">
                <a16:creationId xmlns:a16="http://schemas.microsoft.com/office/drawing/2014/main" id="{245B60EB-2184-4840-B0D4-13AF12CB7585}"/>
              </a:ext>
            </a:extLst>
          </p:cNvPr>
          <p:cNvSpPr txBox="1"/>
          <p:nvPr/>
        </p:nvSpPr>
        <p:spPr>
          <a:xfrm>
            <a:off x="8317537" y="3531989"/>
            <a:ext cx="10966453" cy="16319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정보를 </a:t>
            </a:r>
            <a:r>
              <a:rPr lang="ko-KR" altLang="en-US" sz="2400" b="1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입력받아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요청 송신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후 응답에 따라 분기처리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99600"/>
              </a:lnSpc>
            </a:pPr>
            <a:endParaRPr lang="en-US" altLang="ko-KR" sz="2400" b="1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비밀번호는 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서버에서 </a:t>
            </a:r>
            <a:r>
              <a:rPr lang="en-US" altLang="ko-KR" sz="2400" b="1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Bcrypt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암호화 후 저장됩니다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90273C-1EAC-4CE0-99FA-3C1DE8E658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769" y="5662446"/>
            <a:ext cx="3562262" cy="26702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FEDB41D-7F46-44DE-B431-894D55339E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4568" y="5662446"/>
            <a:ext cx="3600284" cy="26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51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648200" y="6019800"/>
            <a:ext cx="6235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63600" y="2971950"/>
            <a:ext cx="6920144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흐름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로그인 </a:t>
            </a:r>
            <a:r>
              <a:rPr lang="en-US" altLang="ko-KR" sz="4800" b="1" dirty="0">
                <a:solidFill>
                  <a:srgbClr val="000000"/>
                </a:solidFill>
                <a:ea typeface="Pretendard Bold"/>
              </a:rPr>
              <a:t>- </a:t>
            </a: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동기화</a:t>
            </a:r>
            <a:endParaRPr lang="en-US" altLang="ko-KR" sz="4800" b="1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23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676AA342-4660-41A2-A10E-904138C84ECB}"/>
              </a:ext>
            </a:extLst>
          </p:cNvPr>
          <p:cNvSpPr txBox="1"/>
          <p:nvPr/>
        </p:nvSpPr>
        <p:spPr>
          <a:xfrm>
            <a:off x="6959601" y="3151122"/>
            <a:ext cx="7019925" cy="7208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20FDC474-B65A-46D9-9402-B007054E097B}"/>
              </a:ext>
            </a:extLst>
          </p:cNvPr>
          <p:cNvSpPr txBox="1"/>
          <p:nvPr/>
        </p:nvSpPr>
        <p:spPr>
          <a:xfrm>
            <a:off x="863599" y="3594024"/>
            <a:ext cx="6920145" cy="231147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 </a:t>
            </a: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 로그인 </a:t>
            </a:r>
            <a:r>
              <a:rPr lang="ko-KR" altLang="en-US" sz="2000" b="1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성공시</a:t>
            </a: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-&gt; Redis Set</a:t>
            </a:r>
          </a:p>
          <a:p>
            <a:pPr lvl="0">
              <a:lnSpc>
                <a:spcPct val="99600"/>
              </a:lnSpc>
            </a:pP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</a:t>
            </a:r>
            <a:r>
              <a:rPr lang="en-US" altLang="ko-KR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 로그인 </a:t>
            </a:r>
            <a:r>
              <a:rPr lang="ko-KR" altLang="en-US" sz="2000" b="1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요청시</a:t>
            </a: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-&gt; </a:t>
            </a: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접속 유저정보 </a:t>
            </a:r>
            <a:r>
              <a:rPr lang="ko-KR" altLang="en-US" sz="2000" b="1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브로드캐스팅</a:t>
            </a:r>
            <a:r>
              <a:rPr lang="en-US" altLang="ko-KR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,</a:t>
            </a:r>
          </a:p>
          <a:p>
            <a:pPr lvl="0">
              <a:lnSpc>
                <a:spcPct val="99600"/>
              </a:lnSpc>
            </a:pP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기존 유저정보 접속유저에게 전달</a:t>
            </a:r>
            <a:r>
              <a:rPr lang="en-US" altLang="ko-KR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99600"/>
              </a:lnSpc>
            </a:pPr>
            <a:endParaRPr lang="en-US" altLang="ko-KR" sz="2000" b="1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채팅 서버의 경우 게임진행과 별도로 연결이 끊어져도 </a:t>
            </a:r>
            <a:endParaRPr lang="en-US" altLang="ko-KR" sz="2000" b="1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다시 연결을 시도하기 때문에 따로 세션을 관리 하였습니다</a:t>
            </a:r>
            <a:r>
              <a:rPr lang="en-US" altLang="ko-KR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D671AE89-DAFA-4727-934F-9F9EB975B076}"/>
              </a:ext>
            </a:extLst>
          </p:cNvPr>
          <p:cNvSpPr txBox="1"/>
          <p:nvPr/>
        </p:nvSpPr>
        <p:spPr>
          <a:xfrm>
            <a:off x="8015613" y="3085253"/>
            <a:ext cx="5015936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b="1" i="0" u="none" strike="noStrike" spc="-100" dirty="0" err="1">
                <a:solidFill>
                  <a:srgbClr val="000000"/>
                </a:solidFill>
                <a:ea typeface="Pretendard Bold"/>
              </a:rPr>
              <a:t>레디스</a:t>
            </a: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 캐시</a:t>
            </a:r>
            <a:r>
              <a:rPr lang="en-US" altLang="ko-KR" b="1" i="0" u="none" strike="noStrike" spc="-100" dirty="0">
                <a:solidFill>
                  <a:srgbClr val="000000"/>
                </a:solidFill>
                <a:ea typeface="Pretendard Bold"/>
              </a:rPr>
              <a:t>hit</a:t>
            </a: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b="1" i="0" u="none" strike="noStrike" spc="-100" dirty="0">
                <a:solidFill>
                  <a:srgbClr val="000000"/>
                </a:solidFill>
                <a:ea typeface="Pretendard Bold"/>
              </a:rPr>
              <a:t>-&gt; DB</a:t>
            </a: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에서 정보 </a:t>
            </a:r>
            <a:r>
              <a:rPr lang="en-US" altLang="ko-KR" b="1" i="0" u="none" strike="noStrike" spc="-100" dirty="0">
                <a:solidFill>
                  <a:srgbClr val="000000"/>
                </a:solidFill>
                <a:ea typeface="Pretendard Bold"/>
              </a:rPr>
              <a:t>Load and Set </a:t>
            </a:r>
            <a:endParaRPr lang="ko-KR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78639BB-B44A-4346-B4AD-30C050861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613" y="3408967"/>
            <a:ext cx="5001323" cy="50870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EFBD81F-1792-4F67-8DCF-977FA4497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2600" y="3408967"/>
            <a:ext cx="4622800" cy="5087060"/>
          </a:xfrm>
          <a:prstGeom prst="rect">
            <a:avLst/>
          </a:prstGeom>
        </p:spPr>
      </p:pic>
      <p:sp>
        <p:nvSpPr>
          <p:cNvPr id="36" name="TextBox 38">
            <a:extLst>
              <a:ext uri="{FF2B5EF4-FFF2-40B4-BE49-F238E27FC236}">
                <a16:creationId xmlns:a16="http://schemas.microsoft.com/office/drawing/2014/main" id="{15BC6D93-CFC9-4659-8786-1704B47AC7B2}"/>
              </a:ext>
            </a:extLst>
          </p:cNvPr>
          <p:cNvSpPr txBox="1"/>
          <p:nvPr/>
        </p:nvSpPr>
        <p:spPr>
          <a:xfrm>
            <a:off x="13192731" y="3085253"/>
            <a:ext cx="5015936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b="1" spc="-100" dirty="0" err="1">
                <a:solidFill>
                  <a:srgbClr val="000000"/>
                </a:solidFill>
                <a:ea typeface="Pretendard Bold"/>
              </a:rPr>
              <a:t>브로드캐스팅</a:t>
            </a:r>
            <a:r>
              <a:rPr lang="ko-KR" altLang="en-US" b="1" spc="-100" dirty="0">
                <a:solidFill>
                  <a:srgbClr val="000000"/>
                </a:solidFill>
                <a:ea typeface="Pretendard Bold"/>
              </a:rPr>
              <a:t> 및 기존유저 정보전달</a:t>
            </a:r>
            <a:endParaRPr lang="ko-KR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C8187E3-34AB-4804-909F-DAF6B298F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377" y="6516772"/>
            <a:ext cx="7009842" cy="262722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17C7693-66E6-47BD-BC11-A7E3A332163D}"/>
              </a:ext>
            </a:extLst>
          </p:cNvPr>
          <p:cNvSpPr txBox="1"/>
          <p:nvPr/>
        </p:nvSpPr>
        <p:spPr>
          <a:xfrm>
            <a:off x="850899" y="6134100"/>
            <a:ext cx="5015936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클라이언트 캐릭터 동기화</a:t>
            </a:r>
            <a:endParaRPr lang="ko-KR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36733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060700" y="6019800"/>
            <a:ext cx="6235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63600" y="2971950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위치 동기화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월드 씬 </a:t>
            </a:r>
            <a:r>
              <a:rPr lang="en-US" altLang="ko-KR" sz="4800" b="1" dirty="0">
                <a:solidFill>
                  <a:srgbClr val="000000"/>
                </a:solidFill>
                <a:ea typeface="Pretendard Bold"/>
              </a:rPr>
              <a:t>– </a:t>
            </a: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기능 구현</a:t>
            </a:r>
            <a:endParaRPr lang="en-US" altLang="ko-KR" sz="4800" b="1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24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676AA342-4660-41A2-A10E-904138C84ECB}"/>
              </a:ext>
            </a:extLst>
          </p:cNvPr>
          <p:cNvSpPr txBox="1"/>
          <p:nvPr/>
        </p:nvSpPr>
        <p:spPr>
          <a:xfrm>
            <a:off x="6959601" y="3151122"/>
            <a:ext cx="7019925" cy="7208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20FDC474-B65A-46D9-9402-B007054E097B}"/>
              </a:ext>
            </a:extLst>
          </p:cNvPr>
          <p:cNvSpPr txBox="1"/>
          <p:nvPr/>
        </p:nvSpPr>
        <p:spPr>
          <a:xfrm>
            <a:off x="863600" y="3594025"/>
            <a:ext cx="5105396" cy="15232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클라이언트에서 캐릭터 </a:t>
            </a:r>
            <a:r>
              <a:rPr lang="ko-KR" altLang="en-US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포커싱을</a:t>
            </a:r>
            <a:r>
              <a:rPr lang="ko-KR" altLang="en-US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한 후</a:t>
            </a:r>
            <a:r>
              <a:rPr lang="en-US" altLang="ko-KR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이동할 위치에 마우스 </a:t>
            </a:r>
            <a:r>
              <a:rPr lang="ko-KR" altLang="en-US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우클릭을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하면 게임서버로 좌표가 전송됩니다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99600"/>
              </a:lnSpc>
            </a:pPr>
            <a:endParaRPr lang="en-US" altLang="ko-KR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게임서버는 좌표 정보가 담긴 패킷을 </a:t>
            </a:r>
            <a:r>
              <a:rPr lang="ko-KR" altLang="en-US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브로드캐스팅</a:t>
            </a:r>
            <a:r>
              <a:rPr lang="ko-KR" altLang="en-US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하고</a:t>
            </a:r>
            <a:r>
              <a:rPr lang="en-US" altLang="ko-KR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</a:p>
          <a:p>
            <a:pPr lvl="0">
              <a:lnSpc>
                <a:spcPct val="99600"/>
              </a:lnSpc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클라이언트에서 움직임 처리를 담당합니다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1" name="TextBox 38">
            <a:extLst>
              <a:ext uri="{FF2B5EF4-FFF2-40B4-BE49-F238E27FC236}">
                <a16:creationId xmlns:a16="http://schemas.microsoft.com/office/drawing/2014/main" id="{83ED773E-5379-48C8-9D23-ABE6896056BA}"/>
              </a:ext>
            </a:extLst>
          </p:cNvPr>
          <p:cNvSpPr txBox="1"/>
          <p:nvPr/>
        </p:nvSpPr>
        <p:spPr>
          <a:xfrm>
            <a:off x="6470650" y="2971950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채팅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A1E5F9-DEE7-4AA9-A62B-125F9D9D5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8589093"/>
            <a:ext cx="5284723" cy="10430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91BDF4-EEFD-47DB-9A81-323C2018A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5733843"/>
            <a:ext cx="4039164" cy="22386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CFACAD-6D61-4D02-8760-0404E52F97C3}"/>
              </a:ext>
            </a:extLst>
          </p:cNvPr>
          <p:cNvSpPr txBox="1"/>
          <p:nvPr/>
        </p:nvSpPr>
        <p:spPr>
          <a:xfrm>
            <a:off x="876300" y="5450246"/>
            <a:ext cx="5015936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마우스  </a:t>
            </a:r>
            <a:r>
              <a:rPr lang="ko-KR" altLang="en-US" b="1" i="0" u="none" strike="noStrike" spc="-100" dirty="0" err="1">
                <a:solidFill>
                  <a:srgbClr val="000000"/>
                </a:solidFill>
                <a:ea typeface="Pretendard Bold"/>
              </a:rPr>
              <a:t>우클릭</a:t>
            </a:r>
            <a:endParaRPr lang="ko-KR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040BA-7485-4913-941A-8C686B5D8E45}"/>
              </a:ext>
            </a:extLst>
          </p:cNvPr>
          <p:cNvSpPr txBox="1"/>
          <p:nvPr/>
        </p:nvSpPr>
        <p:spPr>
          <a:xfrm>
            <a:off x="876300" y="8271593"/>
            <a:ext cx="5015936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서버가 패킷을 받고 </a:t>
            </a:r>
            <a:r>
              <a:rPr lang="ko-KR" altLang="en-US" b="1" i="0" u="none" strike="noStrike" spc="-100" dirty="0" err="1">
                <a:solidFill>
                  <a:srgbClr val="000000"/>
                </a:solidFill>
                <a:ea typeface="Pretendard Bold"/>
              </a:rPr>
              <a:t>브로드캐스팅</a:t>
            </a: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b="1" i="0" u="none" strike="noStrike" spc="-100" dirty="0">
                <a:solidFill>
                  <a:srgbClr val="000000"/>
                </a:solidFill>
                <a:ea typeface="Pretendard Bold"/>
              </a:rPr>
              <a:t>(</a:t>
            </a: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세션 </a:t>
            </a:r>
            <a:r>
              <a:rPr lang="en-US" altLang="ko-KR" b="1" i="0" u="none" strike="noStrike" spc="-100" dirty="0">
                <a:solidFill>
                  <a:srgbClr val="000000"/>
                </a:solidFill>
                <a:ea typeface="Pretendard Bold"/>
              </a:rPr>
              <a:t>2</a:t>
            </a: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명</a:t>
            </a:r>
            <a:r>
              <a:rPr lang="en-US" altLang="ko-KR" b="1" i="0" u="none" strike="noStrike" spc="-100" dirty="0">
                <a:solidFill>
                  <a:srgbClr val="000000"/>
                </a:solidFill>
                <a:ea typeface="Pretendard Bold"/>
              </a:rPr>
              <a:t>)</a:t>
            </a:r>
            <a:endParaRPr lang="ko-KR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EA6E0BB4-538A-4B82-B017-30B68729800D}"/>
              </a:ext>
            </a:extLst>
          </p:cNvPr>
          <p:cNvSpPr txBox="1"/>
          <p:nvPr/>
        </p:nvSpPr>
        <p:spPr>
          <a:xfrm>
            <a:off x="6457946" y="3594025"/>
            <a:ext cx="11080753" cy="15232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클라이언트가 채팅을 치면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채팅메시지가 </a:t>
            </a:r>
            <a:r>
              <a:rPr lang="en-US" altLang="ko-KR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userid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 함께 채팅서버로 전송됩니다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99600"/>
              </a:lnSpc>
            </a:pPr>
            <a:endParaRPr lang="en-US" altLang="ko-KR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채팅서버는 세션에 </a:t>
            </a:r>
            <a:r>
              <a:rPr lang="en-US" altLang="ko-KR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userid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등록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클라이언트에서 별도 가공이 </a:t>
            </a:r>
            <a:r>
              <a:rPr lang="ko-KR" altLang="en-US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필요없게끔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“id : msg”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형식의 패킷을 만들어서 </a:t>
            </a:r>
            <a:r>
              <a:rPr lang="ko-KR" altLang="en-US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브로드캐스팅합니다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lvl="0">
              <a:lnSpc>
                <a:spcPct val="99600"/>
              </a:lnSpc>
            </a:pPr>
            <a:endParaRPr lang="en-US" altLang="ko-KR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클라이언트는 본인의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id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라면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[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] : msg ,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타인이라면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id : msg 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채팅창에 출력합니다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AE55EC2-D396-402F-AF98-CCF498492D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4078" y="5700879"/>
            <a:ext cx="4134417" cy="34558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E73A41-DDFD-4E27-9647-0CCEB51D5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22249" y="5734609"/>
            <a:ext cx="3632300" cy="11614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F35B68-ADBD-4333-B88C-7C0731C63FC2}"/>
              </a:ext>
            </a:extLst>
          </p:cNvPr>
          <p:cNvSpPr txBox="1"/>
          <p:nvPr/>
        </p:nvSpPr>
        <p:spPr>
          <a:xfrm>
            <a:off x="6434078" y="5401434"/>
            <a:ext cx="1109722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메시지 입력</a:t>
            </a:r>
            <a:endParaRPr lang="ko-KR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1F088F-A10F-411B-AE1C-289F85F51EDC}"/>
              </a:ext>
            </a:extLst>
          </p:cNvPr>
          <p:cNvSpPr txBox="1"/>
          <p:nvPr/>
        </p:nvSpPr>
        <p:spPr>
          <a:xfrm>
            <a:off x="10744201" y="5450246"/>
            <a:ext cx="3610347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서버에서 </a:t>
            </a:r>
            <a:r>
              <a:rPr lang="ko-KR" altLang="en-US" b="1" i="0" u="none" strike="noStrike" spc="-100" dirty="0" err="1">
                <a:solidFill>
                  <a:srgbClr val="000000"/>
                </a:solidFill>
                <a:ea typeface="Pretendard Bold"/>
              </a:rPr>
              <a:t>브로드캐스팅</a:t>
            </a:r>
            <a:endParaRPr lang="ko-KR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3799156-10F5-4902-A390-6141B15053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95601" y="5729884"/>
            <a:ext cx="3059347" cy="33791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C3DC28-B9D9-4EB1-9EE2-574112398B43}"/>
              </a:ext>
            </a:extLst>
          </p:cNvPr>
          <p:cNvSpPr txBox="1"/>
          <p:nvPr/>
        </p:nvSpPr>
        <p:spPr>
          <a:xfrm>
            <a:off x="14487717" y="5450246"/>
            <a:ext cx="3610347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b="1" i="0" u="none" strike="noStrike" spc="-100" dirty="0">
                <a:solidFill>
                  <a:srgbClr val="000000"/>
                </a:solidFill>
                <a:ea typeface="Pretendard Bold"/>
              </a:rPr>
              <a:t>동작 모습</a:t>
            </a:r>
            <a:endParaRPr lang="ko-KR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49903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060700" y="6019800"/>
            <a:ext cx="62357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63599" y="2971950"/>
            <a:ext cx="4864091" cy="3244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i="0" u="none" strike="noStrike" spc="-100" dirty="0">
                <a:solidFill>
                  <a:srgbClr val="000000"/>
                </a:solidFill>
                <a:ea typeface="Pretendard Bold"/>
              </a:rPr>
              <a:t>부하 테스트</a:t>
            </a:r>
            <a:endParaRPr lang="en-US" alt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  <a:p>
            <a:pPr lvl="0">
              <a:lnSpc>
                <a:spcPct val="99600"/>
              </a:lnSpc>
            </a:pP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성능 테스트 </a:t>
            </a:r>
            <a:r>
              <a:rPr lang="en-US" altLang="ko-KR" sz="4800" b="1" dirty="0">
                <a:solidFill>
                  <a:srgbClr val="000000"/>
                </a:solidFill>
                <a:ea typeface="Pretendard Bold"/>
              </a:rPr>
              <a:t>– </a:t>
            </a:r>
            <a:r>
              <a:rPr lang="ko-KR" altLang="en-US" sz="4800" b="1" dirty="0" err="1">
                <a:solidFill>
                  <a:srgbClr val="000000"/>
                </a:solidFill>
                <a:ea typeface="Pretendard Bold"/>
              </a:rPr>
              <a:t>접속자</a:t>
            </a: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 수에 따른 </a:t>
            </a:r>
            <a:r>
              <a:rPr lang="en-US" altLang="ko-KR" sz="4800" b="1" dirty="0">
                <a:solidFill>
                  <a:srgbClr val="000000"/>
                </a:solidFill>
                <a:ea typeface="Pretendard Bold"/>
              </a:rPr>
              <a:t>ping </a:t>
            </a:r>
            <a:r>
              <a:rPr lang="ko-KR" altLang="en-US" sz="4800" b="1" dirty="0">
                <a:solidFill>
                  <a:srgbClr val="000000"/>
                </a:solidFill>
                <a:ea typeface="Pretendard Bold"/>
              </a:rPr>
              <a:t>테스트</a:t>
            </a:r>
            <a:endParaRPr lang="en-US" altLang="ko-KR" sz="4800" b="1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25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6300" y="7620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676AA342-4660-41A2-A10E-904138C84ECB}"/>
              </a:ext>
            </a:extLst>
          </p:cNvPr>
          <p:cNvSpPr txBox="1"/>
          <p:nvPr/>
        </p:nvSpPr>
        <p:spPr>
          <a:xfrm>
            <a:off x="6959601" y="3151122"/>
            <a:ext cx="7019925" cy="7208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51" name="TextBox 38">
            <a:extLst>
              <a:ext uri="{FF2B5EF4-FFF2-40B4-BE49-F238E27FC236}">
                <a16:creationId xmlns:a16="http://schemas.microsoft.com/office/drawing/2014/main" id="{83ED773E-5379-48C8-9D23-ABE6896056BA}"/>
              </a:ext>
            </a:extLst>
          </p:cNvPr>
          <p:cNvSpPr txBox="1"/>
          <p:nvPr/>
        </p:nvSpPr>
        <p:spPr>
          <a:xfrm>
            <a:off x="6491468" y="2833622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400" b="1" spc="-100" dirty="0">
                <a:solidFill>
                  <a:srgbClr val="000000"/>
                </a:solidFill>
                <a:ea typeface="Pretendard Bold"/>
              </a:rPr>
              <a:t>10000</a:t>
            </a:r>
            <a:r>
              <a:rPr lang="ko-KR" altLang="en-US" sz="2400" b="1" spc="-100" dirty="0">
                <a:solidFill>
                  <a:srgbClr val="000000"/>
                </a:solidFill>
                <a:ea typeface="Pretendard Bold"/>
              </a:rPr>
              <a:t>명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8224846-6871-4B84-BA8D-1136C6438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658" y="7451050"/>
            <a:ext cx="5071507" cy="2065129"/>
          </a:xfrm>
          <a:prstGeom prst="rect">
            <a:avLst/>
          </a:prstGeom>
        </p:spPr>
      </p:pic>
      <p:sp>
        <p:nvSpPr>
          <p:cNvPr id="36" name="TextBox 38">
            <a:extLst>
              <a:ext uri="{FF2B5EF4-FFF2-40B4-BE49-F238E27FC236}">
                <a16:creationId xmlns:a16="http://schemas.microsoft.com/office/drawing/2014/main" id="{0BA49601-5175-4F4A-A51A-891BA3D63087}"/>
              </a:ext>
            </a:extLst>
          </p:cNvPr>
          <p:cNvSpPr txBox="1"/>
          <p:nvPr/>
        </p:nvSpPr>
        <p:spPr>
          <a:xfrm>
            <a:off x="12606738" y="2660684"/>
            <a:ext cx="5058880" cy="17271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4829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개의 클라이언트 연결 이후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서버에서 연결거부</a:t>
            </a: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재 테스트 결과도 마찬가지 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4523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개에서 거부</a:t>
            </a: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endParaRPr lang="en-US" altLang="ko-KR" sz="20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endParaRPr lang="en-US" altLang="ko-KR" sz="20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C02028E8-A8BC-4C2E-AC5C-81B9F2FF4F23}"/>
              </a:ext>
            </a:extLst>
          </p:cNvPr>
          <p:cNvSpPr txBox="1"/>
          <p:nvPr/>
        </p:nvSpPr>
        <p:spPr>
          <a:xfrm>
            <a:off x="6501906" y="5050312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400" b="1" spc="-100" dirty="0">
                <a:solidFill>
                  <a:srgbClr val="000000"/>
                </a:solidFill>
                <a:ea typeface="Pretendard Bold"/>
              </a:rPr>
              <a:t>4000</a:t>
            </a:r>
            <a:r>
              <a:rPr lang="ko-KR" altLang="en-US" sz="2400" b="1" spc="-100" dirty="0">
                <a:solidFill>
                  <a:srgbClr val="000000"/>
                </a:solidFill>
                <a:ea typeface="Pretendard Bold"/>
              </a:rPr>
              <a:t>명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9EA604-7B7A-42A6-B876-2CEBEF493E37}"/>
              </a:ext>
            </a:extLst>
          </p:cNvPr>
          <p:cNvSpPr txBox="1"/>
          <p:nvPr/>
        </p:nvSpPr>
        <p:spPr>
          <a:xfrm>
            <a:off x="6512067" y="7150169"/>
            <a:ext cx="5058880" cy="17271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4000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명 커넥션 이후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간헐적 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Ping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튐 현상 발생</a:t>
            </a: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평균 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18ms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최대 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99ms</a:t>
            </a:r>
            <a:endParaRPr lang="ko-KR" sz="20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0" name="TextBox 38">
            <a:extLst>
              <a:ext uri="{FF2B5EF4-FFF2-40B4-BE49-F238E27FC236}">
                <a16:creationId xmlns:a16="http://schemas.microsoft.com/office/drawing/2014/main" id="{1021E31C-D6E0-46DF-803E-0A332CFDC831}"/>
              </a:ext>
            </a:extLst>
          </p:cNvPr>
          <p:cNvSpPr txBox="1"/>
          <p:nvPr/>
        </p:nvSpPr>
        <p:spPr>
          <a:xfrm>
            <a:off x="871080" y="3450902"/>
            <a:ext cx="5058880" cy="30514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</a:t>
            </a: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endParaRPr lang="en-US" altLang="ko-KR" sz="20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더미클라이언트</a:t>
            </a:r>
            <a:r>
              <a:rPr lang="ko-KR" altLang="en-US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생성 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2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초 간격으로 핑 체크 패킷 전송</a:t>
            </a: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서버는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핑 패킷을 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echo.</a:t>
            </a:r>
          </a:p>
          <a:p>
            <a:pPr lvl="0">
              <a:lnSpc>
                <a:spcPct val="99600"/>
              </a:lnSpc>
            </a:pP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목표</a:t>
            </a: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안정적인 서버운영을 위하여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핑 속도가 느려지는 구간 체크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서버가 비정상 종료되는 구간 체크 후 </a:t>
            </a: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 최대인원 설정을 위함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sz="20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3E80C0-C915-4575-BCC9-8A3C09F4D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2067" y="5444494"/>
            <a:ext cx="10345594" cy="1638529"/>
          </a:xfrm>
          <a:prstGeom prst="rect">
            <a:avLst/>
          </a:prstGeom>
        </p:spPr>
      </p:pic>
      <p:sp>
        <p:nvSpPr>
          <p:cNvPr id="41" name="TextBox 38">
            <a:extLst>
              <a:ext uri="{FF2B5EF4-FFF2-40B4-BE49-F238E27FC236}">
                <a16:creationId xmlns:a16="http://schemas.microsoft.com/office/drawing/2014/main" id="{C92E54D8-C368-49EC-B2EF-B652FCD2460C}"/>
              </a:ext>
            </a:extLst>
          </p:cNvPr>
          <p:cNvSpPr txBox="1"/>
          <p:nvPr/>
        </p:nvSpPr>
        <p:spPr>
          <a:xfrm>
            <a:off x="908658" y="7015730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altLang="ko-KR" sz="2400" b="1" spc="-1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2</a:t>
            </a:r>
            <a:r>
              <a:rPr lang="ko-KR" altLang="en-US" sz="2400" b="1" spc="-1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명 </a:t>
            </a:r>
            <a:r>
              <a:rPr lang="en-US" altLang="ko-KR" sz="2400" b="1" spc="-1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: 15~18ms</a:t>
            </a:r>
            <a:endParaRPr lang="ko-KR" sz="2400" b="1" i="0" u="none" strike="noStrike" spc="-100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3492B4C-BD3C-4608-808F-7EC5FC004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9380" y="3202669"/>
            <a:ext cx="6030069" cy="1727131"/>
          </a:xfrm>
          <a:prstGeom prst="rect">
            <a:avLst/>
          </a:prstGeom>
        </p:spPr>
      </p:pic>
      <p:sp>
        <p:nvSpPr>
          <p:cNvPr id="46" name="TextBox 38">
            <a:extLst>
              <a:ext uri="{FF2B5EF4-FFF2-40B4-BE49-F238E27FC236}">
                <a16:creationId xmlns:a16="http://schemas.microsoft.com/office/drawing/2014/main" id="{360E9E9B-A182-4D4C-8866-CD9C8234768A}"/>
              </a:ext>
            </a:extLst>
          </p:cNvPr>
          <p:cNvSpPr txBox="1"/>
          <p:nvPr/>
        </p:nvSpPr>
        <p:spPr>
          <a:xfrm>
            <a:off x="6491468" y="8054599"/>
            <a:ext cx="266065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spc="-100" dirty="0">
                <a:solidFill>
                  <a:srgbClr val="000000"/>
                </a:solidFill>
                <a:ea typeface="Pretendard Bold"/>
              </a:rPr>
              <a:t>결론</a:t>
            </a:r>
            <a:endParaRPr lang="ko-KR" sz="2400" b="1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24BBAA-832E-47AC-9592-D4B2127C9BA0}"/>
              </a:ext>
            </a:extLst>
          </p:cNvPr>
          <p:cNvSpPr txBox="1"/>
          <p:nvPr/>
        </p:nvSpPr>
        <p:spPr>
          <a:xfrm>
            <a:off x="6512067" y="8482693"/>
            <a:ext cx="10745390" cy="9235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4000</a:t>
            </a:r>
            <a:r>
              <a:rPr lang="ko-KR" altLang="en-US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명인 상황 에서 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1:1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통신인 핑퐁 체크는 안정적인 모습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(18~50ms)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보였으나 </a:t>
            </a:r>
            <a:endParaRPr lang="en-US" altLang="ko-KR" sz="2000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99600"/>
              </a:lnSpc>
            </a:pPr>
            <a:r>
              <a:rPr lang="ko-KR" altLang="en-US" sz="2000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브로드캐스트</a:t>
            </a:r>
            <a:r>
              <a:rPr lang="ko-KR" altLang="en-US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요청시</a:t>
            </a:r>
            <a:r>
              <a:rPr lang="ko-KR" altLang="en-US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핑이 폭증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(1000~2000ms)</a:t>
            </a:r>
            <a:r>
              <a:rPr lang="ko-KR" altLang="en-US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하는 모습을 보였습니다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ko-KR" altLang="ko-KR" sz="20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최대 인원을 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4000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명으로 유지하되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채널 시스템을 도입하여 </a:t>
            </a:r>
            <a:r>
              <a:rPr lang="ko-KR" altLang="en-US" sz="2000" b="1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브로드캐스트</a:t>
            </a:r>
            <a:r>
              <a:rPr lang="ko-KR" altLang="en-US" sz="2000" b="1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부하를 낮춰야 한다는 결론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나왔습니다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4C7A6AE-0872-4FB5-A2AD-BA74E86585C6}"/>
              </a:ext>
            </a:extLst>
          </p:cNvPr>
          <p:cNvGrpSpPr/>
          <p:nvPr/>
        </p:nvGrpSpPr>
        <p:grpSpPr>
          <a:xfrm>
            <a:off x="12606738" y="3302307"/>
            <a:ext cx="4401164" cy="981212"/>
            <a:chOff x="12606738" y="3438387"/>
            <a:chExt cx="4401164" cy="98121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72975F8-777B-4CBF-ABAC-1B8BCC10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606738" y="3438387"/>
              <a:ext cx="4401164" cy="981212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DD659C-23C4-408E-9A4D-20A4F0CEAAB2}"/>
                </a:ext>
              </a:extLst>
            </p:cNvPr>
            <p:cNvSpPr/>
            <p:nvPr/>
          </p:nvSpPr>
          <p:spPr>
            <a:xfrm>
              <a:off x="12606738" y="3961424"/>
              <a:ext cx="4004862" cy="458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38">
            <a:extLst>
              <a:ext uri="{FF2B5EF4-FFF2-40B4-BE49-F238E27FC236}">
                <a16:creationId xmlns:a16="http://schemas.microsoft.com/office/drawing/2014/main" id="{295FDAC8-85DA-4A5C-A4EC-B7428C02EB8E}"/>
              </a:ext>
            </a:extLst>
          </p:cNvPr>
          <p:cNvSpPr txBox="1"/>
          <p:nvPr/>
        </p:nvSpPr>
        <p:spPr>
          <a:xfrm>
            <a:off x="12587895" y="4340971"/>
            <a:ext cx="5058880" cy="172713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원인 추적 결과 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  <a:r>
              <a:rPr lang="en-US" altLang="ko-KR" sz="200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클라이언트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서버가 모두 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localhost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존재</a:t>
            </a:r>
            <a:r>
              <a:rPr lang="en-US" altLang="ko-KR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스레드 수 폭증으로 인한 부하가 원인으로 추정</a:t>
            </a:r>
            <a:endParaRPr lang="en-US" altLang="ko-KR" sz="20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2000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추후 서버 배포 후 다시 테스트 예정</a:t>
            </a:r>
            <a:endParaRPr lang="ko-KR" sz="200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191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9" y="454314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7797800"/>
            <a:ext cx="7785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6210300"/>
            <a:ext cx="7785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4622800"/>
            <a:ext cx="7785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7789070" y="1296754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5100" y="6743700"/>
            <a:ext cx="1181100" cy="533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5100" y="5168900"/>
            <a:ext cx="1181100" cy="53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  <a14:imgEffect>
                      <a14:colorTemperature colorTemp="6257"/>
                    </a14:imgEffect>
                    <a14:imgEffect>
                      <a14:saturation sat="1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5100" y="3581400"/>
            <a:ext cx="1181100" cy="533400"/>
          </a:xfrm>
          <a:prstGeom prst="rect">
            <a:avLst/>
          </a:prstGeom>
          <a:noFill/>
        </p:spPr>
      </p:pic>
      <p:sp>
        <p:nvSpPr>
          <p:cNvPr id="22" name="TextBox 22"/>
          <p:cNvSpPr txBox="1"/>
          <p:nvPr/>
        </p:nvSpPr>
        <p:spPr>
          <a:xfrm>
            <a:off x="10718800" y="6527800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000000"/>
                </a:solidFill>
                <a:ea typeface="Pretendard Bold"/>
              </a:rPr>
              <a:t>프로젝트 결과물</a:t>
            </a:r>
            <a:endParaRPr lang="ko-KR" sz="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718800" y="7035800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사진과 짧은 설명으로 결과물을 보입니다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.</a:t>
            </a:r>
            <a:endParaRPr 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207500" y="7531100"/>
            <a:ext cx="990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chemeClr val="bg1"/>
                </a:solidFill>
                <a:latin typeface="Pretendard Bold"/>
                <a:ea typeface="Pretendard Bold"/>
              </a:rPr>
              <a:t>04</a:t>
            </a:r>
            <a:endParaRPr lang="en-US" sz="2000" b="0" i="0" u="none" strike="noStrike" dirty="0">
              <a:solidFill>
                <a:schemeClr val="bg1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718800" y="4953000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ko-KR" sz="2800" b="0" i="0" u="none" strike="noStrike" dirty="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ea typeface="Pretendard Bold"/>
              </a:rPr>
              <a:t>만난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ea typeface="Pretendard Bold"/>
              </a:rPr>
              <a:t>문제와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ea typeface="Pretendard Bold"/>
              </a:rPr>
              <a:t>그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0" i="0" u="none" strike="noStrike" dirty="0">
                <a:solidFill>
                  <a:srgbClr val="000000"/>
                </a:solidFill>
                <a:ea typeface="Pretendard Bold"/>
              </a:rPr>
              <a:t>해결책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18800" y="5461000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프로젝트 진행 중 막힌 부분들과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,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문제를 해결한 경험을 설명합니다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.</a:t>
            </a:r>
            <a:endParaRPr 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31300" y="6832600"/>
            <a:ext cx="100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Pretendard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82100" y="52705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Pretendard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44000" y="3683000"/>
            <a:ext cx="965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Pretendard Bold"/>
                <a:ea typeface="Pretendard Bold"/>
              </a:rPr>
              <a:t>0</a:t>
            </a:r>
            <a:r>
              <a:rPr lang="en-US" altLang="ko-KR" sz="2000" b="0" i="0" u="none" strike="noStrike" dirty="0">
                <a:solidFill>
                  <a:schemeClr val="bg1"/>
                </a:solidFill>
                <a:latin typeface="Pretendard Bold"/>
                <a:ea typeface="Pretendard Bold"/>
              </a:rPr>
              <a:t>1</a:t>
            </a:r>
            <a:endParaRPr lang="en-US" sz="2000" b="0" i="0" u="none" strike="noStrike" dirty="0">
              <a:solidFill>
                <a:schemeClr val="bg1"/>
              </a:solidFill>
              <a:latin typeface="Pretendar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26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6300" y="762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75849BC9-790F-49EB-8AF4-EAC382C0DB5F}"/>
              </a:ext>
            </a:extLst>
          </p:cNvPr>
          <p:cNvSpPr txBox="1"/>
          <p:nvPr/>
        </p:nvSpPr>
        <p:spPr>
          <a:xfrm>
            <a:off x="10718800" y="3414110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000000"/>
                </a:solidFill>
                <a:ea typeface="Pretendard Bold"/>
              </a:rPr>
              <a:t>프로젝트 개요</a:t>
            </a:r>
            <a:endParaRPr lang="ko-KR" sz="26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C7B73FFB-6CD2-4306-97BB-6219476723D6}"/>
              </a:ext>
            </a:extLst>
          </p:cNvPr>
          <p:cNvSpPr txBox="1"/>
          <p:nvPr/>
        </p:nvSpPr>
        <p:spPr>
          <a:xfrm>
            <a:off x="10718800" y="3922110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프로젝트 개요 및 프로그램 설계도를 설명합니다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.</a:t>
            </a:r>
            <a:endParaRPr 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</p:txBody>
      </p:sp>
      <p:pic>
        <p:nvPicPr>
          <p:cNvPr id="44" name="Picture 9">
            <a:extLst>
              <a:ext uri="{FF2B5EF4-FFF2-40B4-BE49-F238E27FC236}">
                <a16:creationId xmlns:a16="http://schemas.microsoft.com/office/drawing/2014/main" id="{24470110-6A3D-4EF1-AF99-A51573DAC4A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17000" y="3120736"/>
            <a:ext cx="7785100" cy="79664"/>
          </a:xfrm>
          <a:prstGeom prst="rect">
            <a:avLst/>
          </a:prstGeom>
          <a:noFill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4B02A0D-2675-4115-9C8C-EB2D0655CF15}"/>
              </a:ext>
            </a:extLst>
          </p:cNvPr>
          <p:cNvSpPr txBox="1"/>
          <p:nvPr/>
        </p:nvSpPr>
        <p:spPr>
          <a:xfrm>
            <a:off x="1346924" y="3238500"/>
            <a:ext cx="16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팀 미니 프로젝트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6986885F-F097-437A-864A-CE919C691094}"/>
              </a:ext>
            </a:extLst>
          </p:cNvPr>
          <p:cNvSpPr txBox="1"/>
          <p:nvPr/>
        </p:nvSpPr>
        <p:spPr>
          <a:xfrm>
            <a:off x="1421824" y="3624160"/>
            <a:ext cx="6737926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게임 엔진</a:t>
            </a:r>
            <a:r>
              <a:rPr lang="en-US" altLang="ko-KR" sz="32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구현 </a:t>
            </a:r>
            <a:r>
              <a:rPr lang="en-US" altLang="ko-KR" sz="32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&amp; TCP </a:t>
            </a:r>
            <a:r>
              <a:rPr lang="ko-KR" altLang="en-US" sz="32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서버 연동</a:t>
            </a:r>
            <a:endParaRPr lang="en-US" altLang="ko-KR" sz="3200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BCC9CE3C-F417-40A5-8309-3AD4E8F3A1B9}"/>
              </a:ext>
            </a:extLst>
          </p:cNvPr>
          <p:cNvSpPr txBox="1"/>
          <p:nvPr/>
        </p:nvSpPr>
        <p:spPr>
          <a:xfrm>
            <a:off x="1421824" y="4237224"/>
            <a:ext cx="5842000" cy="14639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SFML </a:t>
            </a:r>
            <a:r>
              <a:rPr lang="ko-KR" alt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커스터마이징 </a:t>
            </a:r>
            <a:r>
              <a:rPr lang="ko-KR" altLang="en-US" sz="2000" dirty="0">
                <a:solidFill>
                  <a:srgbClr val="000000">
                    <a:alpha val="5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경량 게임엔진 구축 후 간단한 미니게임 클라이언트 구현</a:t>
            </a:r>
            <a:endParaRPr lang="en-US" altLang="ko-KR" sz="2000" dirty="0">
              <a:solidFill>
                <a:srgbClr val="000000">
                  <a:alpha val="50196"/>
                </a:srgb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99600"/>
              </a:lnSpc>
            </a:pPr>
            <a:endParaRPr lang="en-US" altLang="ko-KR" sz="2000" dirty="0">
              <a:solidFill>
                <a:srgbClr val="000000">
                  <a:alpha val="50196"/>
                </a:srgb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TCP </a:t>
            </a:r>
            <a:r>
              <a:rPr lang="ko-KR" alt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 연동으로 멀티플레이 지원</a:t>
            </a:r>
            <a:endParaRPr lang="en-US" sz="2000" b="0" i="0" u="none" strike="noStrike" dirty="0">
              <a:solidFill>
                <a:srgbClr val="000000">
                  <a:alpha val="50196"/>
                </a:srgb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51" name="Picture 19">
            <a:extLst>
              <a:ext uri="{FF2B5EF4-FFF2-40B4-BE49-F238E27FC236}">
                <a16:creationId xmlns:a16="http://schemas.microsoft.com/office/drawing/2014/main" id="{1204EC2F-08A9-4EFE-8809-9FDD72B506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4455" y="6375400"/>
            <a:ext cx="2476500" cy="1954001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52" name="Picture 17">
            <a:extLst>
              <a:ext uri="{FF2B5EF4-FFF2-40B4-BE49-F238E27FC236}">
                <a16:creationId xmlns:a16="http://schemas.microsoft.com/office/drawing/2014/main" id="{1CE7D234-36B6-4BCC-AC7E-87CF8132C2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54378" y="7080534"/>
            <a:ext cx="2482305" cy="1954001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53" name="Picture 19">
            <a:extLst>
              <a:ext uri="{FF2B5EF4-FFF2-40B4-BE49-F238E27FC236}">
                <a16:creationId xmlns:a16="http://schemas.microsoft.com/office/drawing/2014/main" id="{42A034D7-92EC-4E51-A9B7-6F4FC41736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5802" y="5268310"/>
            <a:ext cx="2290986" cy="1803400"/>
          </a:xfrm>
          <a:prstGeom prst="rect">
            <a:avLst/>
          </a:prstGeom>
          <a:effectLst>
            <a:softEdge rad="342900"/>
          </a:effectLst>
        </p:spPr>
      </p:pic>
      <p:sp>
        <p:nvSpPr>
          <p:cNvPr id="45" name="TextBox 35">
            <a:extLst>
              <a:ext uri="{FF2B5EF4-FFF2-40B4-BE49-F238E27FC236}">
                <a16:creationId xmlns:a16="http://schemas.microsoft.com/office/drawing/2014/main" id="{0A2381AB-2504-4CD9-A4ED-A8AFA5D88500}"/>
              </a:ext>
            </a:extLst>
          </p:cNvPr>
          <p:cNvSpPr txBox="1"/>
          <p:nvPr/>
        </p:nvSpPr>
        <p:spPr>
          <a:xfrm>
            <a:off x="1371470" y="1816100"/>
            <a:ext cx="8953500" cy="1955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8000" b="0" i="0" u="none" strike="noStrike" dirty="0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CD4456D9-869E-47F1-B75E-AA1EDFFF52E3}"/>
              </a:ext>
            </a:extLst>
          </p:cNvPr>
          <p:cNvSpPr txBox="1"/>
          <p:nvPr/>
        </p:nvSpPr>
        <p:spPr>
          <a:xfrm>
            <a:off x="3190402" y="2279042"/>
            <a:ext cx="5130800" cy="3724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소스코드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5"/>
              </a:rPr>
              <a:t>[</a:t>
            </a:r>
            <a:r>
              <a:rPr lang="en-US" altLang="ko-KR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5"/>
              </a:rPr>
              <a:t>Github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5"/>
              </a:rPr>
              <a:t>]</a:t>
            </a: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26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826500" y="60071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48000" y="5969000"/>
            <a:ext cx="642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600" y="2870200"/>
            <a:ext cx="50165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  <a:noFill/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" y="2717800"/>
            <a:ext cx="11315700" cy="6502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20600" y="4381500"/>
            <a:ext cx="5130800" cy="471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참여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인원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: 3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명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디자이너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1,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1)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맡은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리더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엔진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기간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: 10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일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: Visual Studio 2022, MySQL Workbench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spc="-100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ea typeface="Pretendard Regular"/>
              </a:rPr>
              <a:t>스택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: C++ STL, SFML,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Pretendard Regular"/>
              </a:rPr>
              <a:t>Asio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Pretendard Regular"/>
              </a:rPr>
              <a:t>Asio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, C++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Pretendard Regular"/>
              </a:rPr>
              <a:t>MySqlConnector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목표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멀티플레이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경험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상호작용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채팅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 dirty="0" err="1">
                <a:solidFill>
                  <a:srgbClr val="000000"/>
                </a:solidFill>
                <a:ea typeface="Pretendard Regular"/>
              </a:rPr>
              <a:t>전역오브젝트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미니게임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1100" y="3759200"/>
            <a:ext cx="464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팀</a:t>
            </a:r>
            <a:r>
              <a:rPr lang="en-US" sz="2000" b="0" i="0" u="none" strike="noStrike" spc="-100">
                <a:solidFill>
                  <a:srgbClr val="85AC57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85700" y="2946400"/>
            <a:ext cx="4660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엔진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&amp; TCP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연동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200" dirty="0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27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6300" y="762000"/>
            <a:ext cx="285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DF63B5CC-28E8-490D-ACCE-D6F2074E2E3E}"/>
              </a:ext>
            </a:extLst>
          </p:cNvPr>
          <p:cNvSpPr txBox="1"/>
          <p:nvPr/>
        </p:nvSpPr>
        <p:spPr>
          <a:xfrm>
            <a:off x="13335000" y="9417050"/>
            <a:ext cx="5918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000000"/>
                </a:solidFill>
                <a:ea typeface="Pretendard Bold"/>
              </a:rPr>
              <a:t>기여도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| 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설계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100% / </a:t>
            </a:r>
            <a:r>
              <a:rPr lang="ko-KR" sz="1800" b="0" i="0" u="none" strike="noStrike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dirty="0">
                <a:solidFill>
                  <a:srgbClr val="000000"/>
                </a:solidFill>
                <a:latin typeface="Pretendard Regular"/>
              </a:rPr>
              <a:t>8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0% / </a:t>
            </a: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Regular"/>
              </a:rPr>
              <a:t>기획 </a:t>
            </a:r>
            <a:r>
              <a:rPr lang="en-US" altLang="ko-KR" dirty="0">
                <a:solidFill>
                  <a:srgbClr val="000000"/>
                </a:solidFill>
                <a:latin typeface="Pretendard Regular"/>
                <a:ea typeface="Pretendard Regular"/>
              </a:rPr>
              <a:t>40%</a:t>
            </a:r>
            <a:endParaRPr lang="en-US" sz="18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734994C3-08E2-4DE8-84DA-3BCEEF4C4363}"/>
              </a:ext>
            </a:extLst>
          </p:cNvPr>
          <p:cNvSpPr txBox="1"/>
          <p:nvPr/>
        </p:nvSpPr>
        <p:spPr>
          <a:xfrm>
            <a:off x="863600" y="9417050"/>
            <a:ext cx="6832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Bold"/>
              </a:rPr>
              <a:t>기술 스택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|  C++ STL , SFML , ASIO 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Pretendard Regular"/>
              </a:rPr>
              <a:t>MySqlConnector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, Docker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111500" y="5359400"/>
            <a:ext cx="7620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363200" y="5359400"/>
            <a:ext cx="2235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025900"/>
            <a:ext cx="10579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6667500"/>
            <a:ext cx="105791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363200" y="2717800"/>
            <a:ext cx="22352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363200" y="8001000"/>
            <a:ext cx="2235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9380" y="3042516"/>
            <a:ext cx="4368839" cy="4076700"/>
          </a:xfrm>
          <a:prstGeom prst="ellipse">
            <a:avLst/>
          </a:prstGeom>
          <a:effectLst>
            <a:outerShdw blurRad="88900" dist="1549400" dir="21540000" sx="120000" sy="120000" kx="1200000" algn="br" rotWithShape="0">
              <a:schemeClr val="accent3">
                <a:alpha val="9000"/>
              </a:schemeClr>
            </a:outerShdw>
            <a:softEdge rad="114300"/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0" y="7086600"/>
            <a:ext cx="1562100" cy="533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4432300"/>
            <a:ext cx="1562100" cy="53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9800" y="1765300"/>
            <a:ext cx="1562100" cy="533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3500" y="8572500"/>
            <a:ext cx="3784600" cy="48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8686800"/>
            <a:ext cx="266700" cy="241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3500" y="8039100"/>
            <a:ext cx="3784600" cy="48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9400" y="8191500"/>
            <a:ext cx="254000" cy="1778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3500" y="7505700"/>
            <a:ext cx="3784600" cy="482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0500" y="7531100"/>
            <a:ext cx="431800" cy="431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811000" y="8610600"/>
            <a:ext cx="5880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1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종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보통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운전면허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11000" y="8128000"/>
            <a:ext cx="5880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컴퓨터활용능력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급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11000" y="7632700"/>
            <a:ext cx="59055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정보처리기사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11000" y="7150100"/>
            <a:ext cx="5880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전자기기기능사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96400" y="8128000"/>
            <a:ext cx="2146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2024.08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96400" y="7632700"/>
            <a:ext cx="2146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2022.11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96400" y="7150100"/>
            <a:ext cx="2146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2013.07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1000" y="4508500"/>
            <a:ext cx="5880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주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부산문화방송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제작기술국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근무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방송통신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96400" y="4508500"/>
            <a:ext cx="2146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2021.10~2023.10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11000" y="2844800"/>
            <a:ext cx="5880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학점은행제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멀티미디어공학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취득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11000" y="2349500"/>
            <a:ext cx="5880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대동대학교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뉴뮤직과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졸업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전문학사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11000" y="1866900"/>
            <a:ext cx="5880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부산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전자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공업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고등학교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졸업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296400" y="2844800"/>
            <a:ext cx="2146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2020.04~2024.03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296400" y="2349500"/>
            <a:ext cx="2146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2017.03~2019.02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296400" y="1866900"/>
            <a:ext cx="2146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2011.03~2014.02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378700" y="7150100"/>
            <a:ext cx="1371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자격사항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378700" y="4508500"/>
            <a:ext cx="1371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경력사항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378700" y="1866900"/>
            <a:ext cx="1371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학력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Bold"/>
              </a:rPr>
              <a:t>&amp;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Bold"/>
              </a:rPr>
              <a:t>교육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263900" y="8648700"/>
            <a:ext cx="3035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https://github.com/Owl-jun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263900" y="8140700"/>
            <a:ext cx="3035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owljun2@gmail.com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263900" y="7607300"/>
            <a:ext cx="3035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010.9501.1650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03300" y="7607300"/>
            <a:ext cx="15240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/ 1995.08.09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03300" y="7048500"/>
            <a:ext cx="5461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1" i="0" u="none" strike="noStrike" dirty="0" err="1">
                <a:solidFill>
                  <a:srgbClr val="000000"/>
                </a:solidFill>
                <a:ea typeface="Pretendard ExtraBold"/>
              </a:rPr>
              <a:t>강석준</a:t>
            </a:r>
            <a:endParaRPr lang="ko-KR" sz="2800" b="1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330200" y="1346200"/>
            <a:ext cx="67183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1000" b="0" i="0" u="none" strike="noStrike">
                <a:solidFill>
                  <a:srgbClr val="000000"/>
                </a:solidFill>
                <a:latin typeface="Pretendard Bold"/>
              </a:rPr>
              <a:t>PROFILE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76300" y="762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55" name="TextBox 40">
            <a:extLst>
              <a:ext uri="{FF2B5EF4-FFF2-40B4-BE49-F238E27FC236}">
                <a16:creationId xmlns:a16="http://schemas.microsoft.com/office/drawing/2014/main" id="{A5BE5C08-C0D8-4A6C-81DE-FCC39659BEB9}"/>
              </a:ext>
            </a:extLst>
          </p:cNvPr>
          <p:cNvSpPr txBox="1"/>
          <p:nvPr/>
        </p:nvSpPr>
        <p:spPr>
          <a:xfrm>
            <a:off x="9290828" y="3340100"/>
            <a:ext cx="2146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2025.02~2025.08</a:t>
            </a:r>
          </a:p>
        </p:txBody>
      </p:sp>
      <p:sp>
        <p:nvSpPr>
          <p:cNvPr id="56" name="TextBox 37">
            <a:extLst>
              <a:ext uri="{FF2B5EF4-FFF2-40B4-BE49-F238E27FC236}">
                <a16:creationId xmlns:a16="http://schemas.microsoft.com/office/drawing/2014/main" id="{AE5CD19E-D6EF-4EB9-A807-9D4F4E670660}"/>
              </a:ext>
            </a:extLst>
          </p:cNvPr>
          <p:cNvSpPr txBox="1"/>
          <p:nvPr/>
        </p:nvSpPr>
        <p:spPr>
          <a:xfrm>
            <a:off x="11806853" y="3342044"/>
            <a:ext cx="5880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dirty="0">
                <a:solidFill>
                  <a:srgbClr val="000000"/>
                </a:solidFill>
                <a:ea typeface="Pretendard Regular"/>
              </a:rPr>
              <a:t>부경대학교 </a:t>
            </a:r>
            <a:r>
              <a:rPr lang="en-US" altLang="ko-KR" sz="1700" b="0" i="0" u="none" strike="noStrike" dirty="0">
                <a:solidFill>
                  <a:srgbClr val="000000"/>
                </a:solidFill>
                <a:ea typeface="Pretendard Regular"/>
              </a:rPr>
              <a:t>IoT </a:t>
            </a:r>
            <a:r>
              <a:rPr lang="ko-KR" altLang="en-US" sz="1700" b="0" i="0" u="none" strike="noStrike" dirty="0">
                <a:solidFill>
                  <a:srgbClr val="000000"/>
                </a:solidFill>
                <a:ea typeface="Pretendard Regular"/>
              </a:rPr>
              <a:t>시스템 개발자 과정</a:t>
            </a:r>
            <a:endParaRPr lang="ko-KR" sz="17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826500" y="60071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48000" y="5969000"/>
            <a:ext cx="642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600" y="2870200"/>
            <a:ext cx="50165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" y="2717800"/>
            <a:ext cx="11315700" cy="6502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20600" y="4381500"/>
            <a:ext cx="5130800" cy="506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전역을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관리하는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게임매니저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씬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전환을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담당하는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씬매니저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네트워크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송수신을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담당하는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네트워크매니저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리소스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초기화를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리소스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매니저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역할을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분리한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싱글톤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매니저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클래스를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도입하여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가독성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유지보수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용이하게끔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설계하였습니다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spc="-10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BaseScene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추상클래스를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여러가지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씬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클래스를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Vector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담을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설계하였습니다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Event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드리븐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방식을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채택하여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패킷이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수신되었을때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씬에서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패킷을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가지고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update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루프에서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처리하게끔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설계하였습니다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11100" y="3759200"/>
            <a:ext cx="464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팀</a:t>
            </a:r>
            <a:r>
              <a:rPr lang="en-US" sz="2000" b="0" i="0" u="none" strike="noStrike" spc="-100">
                <a:solidFill>
                  <a:srgbClr val="85AC57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85700" y="2946400"/>
            <a:ext cx="4660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엔진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설계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흐름도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엔진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&amp; TCP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연동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28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6300" y="762000"/>
            <a:ext cx="285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826500" y="60071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48000" y="5969000"/>
            <a:ext cx="642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600" y="2870200"/>
            <a:ext cx="50165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" y="2717800"/>
            <a:ext cx="11315700" cy="6502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20600" y="4381500"/>
            <a:ext cx="51308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Delimiter ('\n')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패킷을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파싱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프로토콜은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그림과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같이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디자인하여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송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수신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당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스레드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생성하는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방식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1100" y="3759200"/>
            <a:ext cx="464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구분자</a:t>
            </a:r>
            <a:r>
              <a:rPr lang="en-US" sz="2000" b="0" i="0" u="none" strike="noStrike" spc="-100">
                <a:solidFill>
                  <a:srgbClr val="85AC57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기반</a:t>
            </a:r>
            <a:r>
              <a:rPr lang="en-US" sz="2000" b="0" i="0" u="none" strike="noStrike" spc="-100">
                <a:solidFill>
                  <a:srgbClr val="85AC57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패킷</a:t>
            </a:r>
            <a:r>
              <a:rPr lang="en-US" sz="2000" b="0" i="0" u="none" strike="noStrike" spc="-100">
                <a:solidFill>
                  <a:srgbClr val="85AC57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파서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85700" y="2946400"/>
            <a:ext cx="4660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서버설계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패킷디자인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엔진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&amp; TCP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연동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29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6300" y="762000"/>
            <a:ext cx="3009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48000" y="5969000"/>
            <a:ext cx="6426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826500" y="60071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0" y="6489700"/>
            <a:ext cx="5219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500" y="6489700"/>
            <a:ext cx="5219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6489700"/>
            <a:ext cx="52197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0600" y="2971800"/>
            <a:ext cx="5016500" cy="1943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800" y="2971800"/>
            <a:ext cx="5003800" cy="194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600" y="2971800"/>
            <a:ext cx="5003800" cy="194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776200" y="4229100"/>
            <a:ext cx="45085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미니게임을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카운트다운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시간초가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클라이언트마다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다르게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흘러가는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76200" y="3733800"/>
            <a:ext cx="4368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동기화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문제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01600" y="3289300"/>
            <a:ext cx="10668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SemiBold"/>
              </a:rPr>
              <a:t>문제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SemiBold"/>
              </a:rPr>
              <a:t> 3.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54800" y="5181600"/>
            <a:ext cx="51308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서버에서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브로드캐스팅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병목현상이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있다는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추측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와이어샤크를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패킷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움직임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애니메이션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도중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명령이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이벤트큐에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삽입됨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86600" y="4203700"/>
            <a:ext cx="45085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캐릭터가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칸씩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움직인다는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경험을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해치는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문제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73900" y="3733800"/>
            <a:ext cx="4660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부자연스러운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캐릭터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움직임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73900" y="3251200"/>
            <a:ext cx="1041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SemiBold"/>
              </a:rPr>
              <a:t>문제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SemiBold"/>
              </a:rPr>
              <a:t> 2.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3600" y="5207000"/>
            <a:ext cx="51308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로직의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문제점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발견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리소스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요소를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새로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생성하고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씬을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전환하게되는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무거운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로직이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원인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0000" y="4216400"/>
            <a:ext cx="4508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Pretendard Regular"/>
              </a:rPr>
              <a:t>리소스 로딩 방식으로 인한 규모가 커질 수록 씬 전환 소요시간 상승</a:t>
            </a:r>
            <a:endParaRPr lang="ko-KR" sz="2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70000" y="3733800"/>
            <a:ext cx="4521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전환시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딜레이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발생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0000" y="3251200"/>
            <a:ext cx="1028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SemiBold"/>
              </a:rPr>
              <a:t>문제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SemiBold"/>
              </a:rPr>
              <a:t> 1.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진행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중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만난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문제와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그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해결책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056100" y="711200"/>
            <a:ext cx="368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30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6300" y="762000"/>
            <a:ext cx="2781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63600" y="6883400"/>
            <a:ext cx="51308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씬을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초기화하는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시점을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프로그램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시작시로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변경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리소스를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생성하고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보관하는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리소스매니저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도입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654800" y="6908800"/>
            <a:ext cx="51308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Flag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변수를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도입하여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움직임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도중에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들어온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움직임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패킷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무시함으로서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해결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20600" y="5207000"/>
            <a:ext cx="51308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컴퓨터마다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FPS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다르기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발생된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문제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20600" y="6883400"/>
            <a:ext cx="51308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서버의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동기화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시간동기화가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상황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게임시작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에만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DeltaTime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주기적으로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브로드캐스팅하여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48000" y="5969000"/>
            <a:ext cx="6426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826500" y="60071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0" y="6489700"/>
            <a:ext cx="5219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500" y="6489700"/>
            <a:ext cx="5219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6489700"/>
            <a:ext cx="52197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2908300"/>
            <a:ext cx="4356100" cy="3429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01600" y="2908300"/>
            <a:ext cx="4356100" cy="346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200" y="2908300"/>
            <a:ext cx="4356100" cy="3429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결과물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56100" y="711200"/>
            <a:ext cx="368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31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6300" y="762000"/>
            <a:ext cx="2781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30500" y="6718300"/>
            <a:ext cx="1041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오프닝화면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48700" y="6718300"/>
            <a:ext cx="1016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로그인화면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39900" y="6718300"/>
            <a:ext cx="1016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인게임화면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1400" y="7150100"/>
            <a:ext cx="44069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주요기능</a:t>
            </a:r>
          </a:p>
          <a:p>
            <a:pPr lvl="0" algn="l">
              <a:lnSpc>
                <a:spcPct val="132800"/>
              </a:lnSpc>
            </a:pPr>
            <a:endParaRPr lang="ko-KR" sz="1800" b="1" i="0" u="none" strike="noStrike" spc="-10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UI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애니메이션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START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Hover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59600" y="7150100"/>
            <a:ext cx="44069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주요기능</a:t>
            </a:r>
          </a:p>
          <a:p>
            <a:pPr lvl="0" algn="l">
              <a:lnSpc>
                <a:spcPct val="132800"/>
              </a:lnSpc>
            </a:pPr>
            <a:endParaRPr lang="ko-KR" sz="1800" b="1" i="0" u="none" strike="noStrike" spc="-10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UI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애니메이션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로직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88900" y="7150100"/>
            <a:ext cx="44069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주요기능</a:t>
            </a:r>
          </a:p>
          <a:p>
            <a:pPr lvl="0" algn="l">
              <a:lnSpc>
                <a:spcPct val="132800"/>
              </a:lnSpc>
            </a:pPr>
            <a:endParaRPr lang="ko-KR" sz="1800" b="1" i="0" u="none" strike="noStrike" spc="-10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멀티플레이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미니게임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채팅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99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9309100"/>
            <a:ext cx="17602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16200"/>
            <a:ext cx="17335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22600" y="5956300"/>
            <a:ext cx="6426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801100" y="59944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716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3600" y="6489700"/>
            <a:ext cx="5219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100" y="6489700"/>
            <a:ext cx="5219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6489700"/>
            <a:ext cx="52197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355600" y="12954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17691100" y="12954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700" y="2908300"/>
            <a:ext cx="4394200" cy="346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4200" y="2908300"/>
            <a:ext cx="4356100" cy="342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01600" y="2908300"/>
            <a:ext cx="4356100" cy="3429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결과물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56100" y="711200"/>
            <a:ext cx="368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32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6300" y="762000"/>
            <a:ext cx="285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82800" y="6718300"/>
            <a:ext cx="2298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상호작용</a:t>
            </a:r>
            <a:r>
              <a:rPr lang="en-US" sz="1800" b="1" i="0" u="none" strike="noStrike" spc="-100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미니게임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26400" y="6718300"/>
            <a:ext cx="2235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모자</a:t>
            </a:r>
            <a:r>
              <a:rPr lang="en-US" sz="1800" b="1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건내주기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87500" y="6718300"/>
            <a:ext cx="1358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채팅</a:t>
            </a:r>
            <a:r>
              <a:rPr lang="en-US" sz="1800" b="1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1400" y="7150100"/>
            <a:ext cx="44069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주요기능</a:t>
            </a:r>
          </a:p>
          <a:p>
            <a:pPr lvl="0" algn="l">
              <a:lnSpc>
                <a:spcPct val="132800"/>
              </a:lnSpc>
            </a:pPr>
            <a:endParaRPr lang="ko-KR" sz="1800" b="1" i="0" u="none" strike="noStrike" spc="-10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상호작용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59600" y="7150100"/>
            <a:ext cx="44069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주요기능</a:t>
            </a:r>
          </a:p>
          <a:p>
            <a:pPr lvl="0" algn="l">
              <a:lnSpc>
                <a:spcPct val="132800"/>
              </a:lnSpc>
            </a:pPr>
            <a:endParaRPr lang="ko-KR" sz="1800" b="1" i="0" u="none" strike="noStrike" spc="-10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전역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오브젝트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동기화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88900" y="7150100"/>
            <a:ext cx="44069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800" b="1" i="0" u="none" strike="noStrike" spc="-100">
                <a:solidFill>
                  <a:srgbClr val="000000"/>
                </a:solidFill>
                <a:ea typeface="Pretendard Regular"/>
              </a:rPr>
              <a:t>주요기능</a:t>
            </a:r>
          </a:p>
          <a:p>
            <a:pPr lvl="0" algn="l">
              <a:lnSpc>
                <a:spcPct val="132800"/>
              </a:lnSpc>
            </a:pPr>
            <a:endParaRPr lang="ko-KR" sz="1800" b="1" i="0" u="none" strike="noStrike" spc="-10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채팅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입력중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99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9309100"/>
            <a:ext cx="17602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16200"/>
            <a:ext cx="17335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22600" y="5956300"/>
            <a:ext cx="6426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801100" y="59944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71600"/>
            <a:ext cx="173355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3600" y="6489700"/>
            <a:ext cx="5219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100" y="6489700"/>
            <a:ext cx="5219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6489700"/>
            <a:ext cx="52197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355600" y="12954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17691100" y="12954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 외 기타 프로젝트</a:t>
            </a:r>
            <a:endParaRPr lang="ko-KR" altLang="ko-KR" sz="48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56100" y="711200"/>
            <a:ext cx="368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6300" y="762000"/>
            <a:ext cx="285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82800" y="6718300"/>
            <a:ext cx="2298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1:1 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오목대전</a:t>
            </a:r>
            <a:endParaRPr 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026400" y="6718300"/>
            <a:ext cx="2235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윷놀이 게임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(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미완성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)</a:t>
            </a:r>
            <a:endParaRPr 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287500" y="6718300"/>
            <a:ext cx="1358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숫자 퍼즐</a:t>
            </a:r>
            <a:endParaRPr 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41400" y="7150100"/>
            <a:ext cx="440690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구현 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: FLASK &amp; </a:t>
            </a:r>
            <a:r>
              <a:rPr lang="en-US" altLang="ko-KR" sz="1800" b="1" i="0" u="none" strike="noStrike" spc="-100" dirty="0" err="1">
                <a:solidFill>
                  <a:srgbClr val="000000"/>
                </a:solidFill>
                <a:ea typeface="Pretendard Regular"/>
              </a:rPr>
              <a:t>PyGame</a:t>
            </a:r>
            <a:endParaRPr lang="en-US" alt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endParaRPr lang="en-US" alt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FLASK 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서버를 이용한 간단한 실시간 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1:1 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오목게임</a:t>
            </a:r>
            <a:endParaRPr lang="en-US" alt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b="1" spc="-100" dirty="0">
                <a:solidFill>
                  <a:srgbClr val="000000"/>
                </a:solidFill>
                <a:ea typeface="Pretendard Regular"/>
              </a:rPr>
              <a:t>DP </a:t>
            </a:r>
            <a:r>
              <a:rPr lang="ko-KR" altLang="en-US" b="1" spc="-100" dirty="0">
                <a:solidFill>
                  <a:srgbClr val="000000"/>
                </a:solidFill>
                <a:ea typeface="Pretendard Regular"/>
              </a:rPr>
              <a:t>알고리즘을 활용한 </a:t>
            </a:r>
            <a:r>
              <a:rPr lang="en-US" altLang="ko-KR" b="1" spc="-100" dirty="0">
                <a:solidFill>
                  <a:srgbClr val="000000"/>
                </a:solidFill>
                <a:ea typeface="Pretendard Regular"/>
              </a:rPr>
              <a:t>3x3 </a:t>
            </a:r>
            <a:r>
              <a:rPr lang="ko-KR" altLang="en-US" b="1" spc="-100" dirty="0">
                <a:solidFill>
                  <a:srgbClr val="000000"/>
                </a:solidFill>
                <a:ea typeface="Pretendard Regular"/>
              </a:rPr>
              <a:t>방지 로직</a:t>
            </a:r>
            <a:endParaRPr 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959600" y="7150100"/>
            <a:ext cx="44069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구현 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en-US" altLang="ko-KR" sz="1800" b="1" i="0" u="none" strike="noStrike" spc="-100" dirty="0" err="1">
                <a:solidFill>
                  <a:srgbClr val="000000"/>
                </a:solidFill>
                <a:ea typeface="Pretendard Regular"/>
              </a:rPr>
              <a:t>PyGame</a:t>
            </a:r>
            <a:endParaRPr lang="en-US" alt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그래프 자료구조와 관련된 알고리즘 학습을 위한</a:t>
            </a:r>
            <a:endParaRPr lang="en-US" alt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b="1" spc="-100" dirty="0" err="1">
                <a:solidFill>
                  <a:srgbClr val="000000"/>
                </a:solidFill>
                <a:ea typeface="Pretendard Regular"/>
              </a:rPr>
              <a:t>토이프로젝트</a:t>
            </a:r>
            <a:endParaRPr lang="en-US" altLang="ko-KR" b="1" spc="-1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endParaRPr lang="en-US" alt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COMPUTER AI 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구현 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X</a:t>
            </a:r>
            <a:endParaRPr 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788900" y="7150100"/>
            <a:ext cx="44069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구현 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en-US" altLang="ko-KR" sz="1800" b="1" i="0" u="none" strike="noStrike" spc="-100" dirty="0" err="1">
                <a:solidFill>
                  <a:srgbClr val="000000"/>
                </a:solidFill>
                <a:ea typeface="Pretendard Regular"/>
              </a:rPr>
              <a:t>tkinter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 (python)</a:t>
            </a:r>
          </a:p>
          <a:p>
            <a:pPr lvl="0" algn="l">
              <a:lnSpc>
                <a:spcPct val="132800"/>
              </a:lnSpc>
            </a:pPr>
            <a:endParaRPr lang="en-US" alt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b="1" spc="-100" dirty="0">
                <a:solidFill>
                  <a:srgbClr val="000000"/>
                </a:solidFill>
                <a:ea typeface="Pretendard Regular"/>
              </a:rPr>
              <a:t>게임루프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의 동작 방식을 익히기 위해</a:t>
            </a:r>
            <a:endParaRPr lang="en-US" alt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800" b="1" i="0" u="none" strike="noStrike" spc="-100" dirty="0" err="1">
                <a:solidFill>
                  <a:srgbClr val="000000"/>
                </a:solidFill>
                <a:ea typeface="Pretendard Regular"/>
              </a:rPr>
              <a:t>어릴적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ea typeface="Pretendard Regular"/>
              </a:rPr>
              <a:t> 추억의 숫자 퍼즐게임을 만들어 보았습니다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ea typeface="Pretendard Regular"/>
              </a:rPr>
              <a:t>.</a:t>
            </a:r>
            <a:endParaRPr lang="ko-KR" sz="1800" b="1" i="0" u="none" strike="noStrike" spc="-100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311DF8C-3245-40A9-9A99-2690E2F462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255" y="3073400"/>
            <a:ext cx="5243554" cy="31601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72684E4-B948-4C88-A344-46EABC1340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3063071"/>
            <a:ext cx="5216772" cy="321072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3EABA18-9AEF-42AA-BC22-CE295D318E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93600" y="2832099"/>
            <a:ext cx="2470137" cy="354932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B9257E6-B7EE-48BC-9EDA-29FC89E29F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27534" y="2813050"/>
            <a:ext cx="2470137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1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6286500"/>
            <a:ext cx="185801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4495800"/>
            <a:ext cx="185801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300" y="7505700"/>
            <a:ext cx="37846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0" y="7620000"/>
            <a:ext cx="266700" cy="24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700" y="7505700"/>
            <a:ext cx="37846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0" y="7658100"/>
            <a:ext cx="254000" cy="17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800" y="7505700"/>
            <a:ext cx="3784600" cy="48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5800" y="7543800"/>
            <a:ext cx="431800" cy="431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090400" y="7594600"/>
            <a:ext cx="3035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  <a:hlinkClick r:id="rId9"/>
              </a:rPr>
              <a:t>https://github.com/Owl-jun</a:t>
            </a:r>
            <a:endParaRPr lang="en-US" sz="17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24800" y="7594600"/>
            <a:ext cx="3035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owljun2@gmail.com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71900" y="7607300"/>
            <a:ext cx="3035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010.9501.1650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2600" y="406400"/>
            <a:ext cx="2565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spc="100" dirty="0">
                <a:solidFill>
                  <a:srgbClr val="FFFFFF"/>
                </a:solidFill>
                <a:latin typeface="Pretendard Bold"/>
              </a:rPr>
              <a:t>KANG-SEOKJUN</a:t>
            </a:r>
            <a:r>
              <a:rPr lang="en-US" sz="1600" b="0" i="0" u="none" strike="noStrike" spc="100" dirty="0">
                <a:solidFill>
                  <a:srgbClr val="FFFFFF"/>
                </a:solidFill>
                <a:latin typeface="Pretendard Bold"/>
              </a:rPr>
              <a:t> PORTFOLIO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2700" y="4394200"/>
            <a:ext cx="157226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800" b="0" i="0" u="none" strike="noStrike">
                <a:solidFill>
                  <a:srgbClr val="FFFFFF"/>
                </a:solidFill>
                <a:latin typeface="Pretendard Black"/>
              </a:rPr>
              <a:t>for watching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83000" y="2590800"/>
            <a:ext cx="109220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800" b="0" i="0" u="none" strike="noStrike">
                <a:solidFill>
                  <a:srgbClr val="FFFFFF"/>
                </a:solidFill>
                <a:latin typeface="Pretendard Black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1" y="47625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8636000"/>
            <a:ext cx="7785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7048500"/>
            <a:ext cx="7785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5461000"/>
            <a:ext cx="7785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873500"/>
            <a:ext cx="7785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7789070" y="1296754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8900" y="7581900"/>
            <a:ext cx="1181100" cy="53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8900" y="5994400"/>
            <a:ext cx="1181100" cy="533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8900" y="4419600"/>
            <a:ext cx="1181100" cy="53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  <a14:imgEffect>
                      <a14:colorTemperature colorTemp="6257"/>
                    </a14:imgEffect>
                    <a14:imgEffect>
                      <a14:saturation sat="1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8900" y="2832100"/>
            <a:ext cx="1181100" cy="533400"/>
          </a:xfrm>
          <a:prstGeom prst="rect">
            <a:avLst/>
          </a:prstGeom>
          <a:noFill/>
        </p:spPr>
      </p:pic>
      <p:sp>
        <p:nvSpPr>
          <p:cNvPr id="19" name="TextBox 19"/>
          <p:cNvSpPr txBox="1"/>
          <p:nvPr/>
        </p:nvSpPr>
        <p:spPr>
          <a:xfrm>
            <a:off x="1421824" y="3470591"/>
            <a:ext cx="6737926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RTS</a:t>
            </a:r>
            <a:r>
              <a:rPr lang="en-US" altLang="ko-KR" sz="3200" b="0" i="0" u="none" strike="noStrike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Bold"/>
              </a:rPr>
              <a:t>게임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Bold"/>
              </a:rPr>
              <a:t>분산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 dirty="0" err="1">
                <a:solidFill>
                  <a:srgbClr val="000000"/>
                </a:solidFill>
                <a:ea typeface="Pretendard Bold"/>
              </a:rPr>
              <a:t>아키텍쳐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Bold"/>
              </a:rPr>
              <a:t>실제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Bold"/>
              </a:rPr>
              <a:t>구현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1451" y="4103132"/>
            <a:ext cx="5842000" cy="14639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ko-KR" sz="20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게임을</a:t>
            </a:r>
            <a:r>
              <a:rPr lang="en-US" altLang="ko-KR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altLang="ko-KR" sz="20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위한</a:t>
            </a:r>
            <a:r>
              <a:rPr lang="en-US" altLang="ko-KR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altLang="ko-KR" sz="20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분산</a:t>
            </a:r>
            <a:r>
              <a:rPr lang="en-US" altLang="ko-KR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altLang="ko-KR" sz="20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서버</a:t>
            </a:r>
            <a:r>
              <a:rPr lang="en-US" altLang="ko-KR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altLang="ko-KR" sz="20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구축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 dirty="0">
              <a:solidFill>
                <a:srgbClr val="000000">
                  <a:alpha val="50196"/>
                </a:srgbClr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Unity </a:t>
            </a:r>
            <a:r>
              <a:rPr lang="ko-KR" sz="20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클라이언트</a:t>
            </a:r>
            <a:r>
              <a:rPr 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+ .NET (API) + WinSock(</a:t>
            </a:r>
            <a:r>
              <a:rPr lang="ko-KR" sz="20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채팅서버</a:t>
            </a:r>
            <a:r>
              <a:rPr 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) 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+ </a:t>
            </a:r>
            <a:r>
              <a:rPr lang="en-US" sz="2000" b="0" i="0" u="none" strike="noStrike" dirty="0" err="1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Asio</a:t>
            </a:r>
            <a:r>
              <a:rPr 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(</a:t>
            </a:r>
            <a:r>
              <a:rPr lang="ko-KR" sz="20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게임서버</a:t>
            </a:r>
            <a:r>
              <a:rPr 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) </a:t>
            </a:r>
            <a:r>
              <a:rPr lang="en-US" sz="2000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+ </a:t>
            </a:r>
            <a:r>
              <a:rPr lang="en-US" sz="20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Redis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42600" y="5778500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REST API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로그인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인증서버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42600" y="6286500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로그인 시스템을 위한 </a:t>
            </a:r>
            <a:r>
              <a:rPr 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JWT</a:t>
            </a:r>
            <a:r>
              <a:rPr 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토큰</a:t>
            </a:r>
            <a:r>
              <a:rPr 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, </a:t>
            </a:r>
            <a:r>
              <a:rPr lang="en-US" sz="1800" b="0" i="0" u="none" strike="noStrike" dirty="0" err="1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BCrypt</a:t>
            </a:r>
            <a:r>
              <a:rPr 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암호화</a:t>
            </a:r>
            <a:r>
              <a:rPr lang="en-US" altLang="ko-KR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 </a:t>
            </a:r>
            <a:r>
              <a:rPr lang="ko-KR" altLang="en-US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도입 경험</a:t>
            </a:r>
            <a:endParaRPr lang="en-US" alt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.NET Core </a:t>
            </a:r>
            <a:r>
              <a:rPr 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활용한</a:t>
            </a:r>
            <a:r>
              <a:rPr 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API </a:t>
            </a:r>
            <a:r>
              <a:rPr 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서버</a:t>
            </a:r>
            <a:r>
              <a:rPr 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구축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 </a:t>
            </a:r>
            <a:r>
              <a:rPr lang="en-US" altLang="ko-KR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&amp;</a:t>
            </a:r>
            <a:r>
              <a:rPr lang="ko-KR" altLang="en-US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 </a:t>
            </a:r>
            <a:r>
              <a:rPr lang="en-US" altLang="ko-KR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DB</a:t>
            </a:r>
            <a:r>
              <a:rPr lang="ko-KR" altLang="en-US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설계 및 </a:t>
            </a:r>
            <a:r>
              <a:rPr lang="en-US" altLang="ko-KR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MySQL </a:t>
            </a:r>
            <a:r>
              <a:rPr lang="ko-KR" altLang="en-US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연동</a:t>
            </a:r>
            <a:endParaRPr 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055100" y="7683500"/>
            <a:ext cx="990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chemeClr val="bg1"/>
                </a:solidFill>
                <a:latin typeface="Pretendard Bold"/>
                <a:ea typeface="Pretendard Bold"/>
              </a:rPr>
              <a:t>STEP</a:t>
            </a:r>
            <a:r>
              <a:rPr lang="en-US" sz="2000" b="0" i="0" u="none" strike="noStrike" dirty="0">
                <a:solidFill>
                  <a:schemeClr val="bg1"/>
                </a:solidFill>
                <a:latin typeface="Pretendard Bold"/>
              </a:rPr>
              <a:t> 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42600" y="4203700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IOCP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비동기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채팅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42600" y="4711700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Overlapped I/O , IOCP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를 활용한 </a:t>
            </a:r>
            <a:r>
              <a:rPr lang="ko-KR" altLang="en-US" sz="1800" b="0" i="0" u="none" strike="noStrike" dirty="0" err="1">
                <a:solidFill>
                  <a:srgbClr val="000000">
                    <a:alpha val="50196"/>
                  </a:srgbClr>
                </a:solidFill>
                <a:ea typeface="Pretendard Regular"/>
              </a:rPr>
              <a:t>서버아키텍쳐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 학습 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(WinSock)</a:t>
            </a:r>
          </a:p>
          <a:p>
            <a:pPr lvl="0" algn="l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TLP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패킷 디자인 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, FSM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기반 패킷 파싱 시스템 학습</a:t>
            </a:r>
            <a:endParaRPr 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055100" y="6083300"/>
            <a:ext cx="100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Pretendard Bold"/>
              </a:rPr>
              <a:t>STEP 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42600" y="2616200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TCP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2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42600" y="3124200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비동기 </a:t>
            </a:r>
            <a:r>
              <a:rPr lang="en-US" altLang="ko-KR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TCP </a:t>
            </a:r>
            <a:r>
              <a:rPr 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게임서버</a:t>
            </a:r>
            <a:r>
              <a:rPr 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 dirty="0" err="1">
                <a:solidFill>
                  <a:srgbClr val="000000">
                    <a:alpha val="50196"/>
                  </a:srgbClr>
                </a:solidFill>
                <a:ea typeface="Pretendard Regular"/>
              </a:rPr>
              <a:t>아키텍쳐</a:t>
            </a:r>
            <a:r>
              <a:rPr 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</a:rPr>
              <a:t>학습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  <a:ea typeface="Pretendard Regular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>
                    <a:alpha val="50196"/>
                  </a:srgbClr>
                </a:solidFill>
                <a:latin typeface="Pretendard Regular"/>
                <a:ea typeface="Pretendard Regular"/>
              </a:rPr>
              <a:t>Asio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  <a:ea typeface="Pretendard Regular"/>
              </a:rPr>
              <a:t>활용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latin typeface="Pretendard Regular"/>
                <a:ea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altLang="en-US" dirty="0">
                <a:solidFill>
                  <a:srgbClr val="000000">
                    <a:alpha val="50196"/>
                  </a:srgbClr>
                </a:solidFill>
                <a:latin typeface="Pretendard Regular"/>
                <a:ea typeface="Pretendard Regular"/>
              </a:rPr>
              <a:t>서버 성능 개선을 위한 경험들</a:t>
            </a:r>
            <a:endParaRPr lang="en-US" sz="1800" b="0" i="0" u="none" strike="noStrike" dirty="0">
              <a:solidFill>
                <a:srgbClr val="000000">
                  <a:alpha val="50196"/>
                </a:srgbClr>
              </a:solidFill>
              <a:latin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05900" y="45212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Pretendard Bold"/>
              </a:rPr>
              <a:t>STEP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67800" y="2933700"/>
            <a:ext cx="965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Pretendard Bold"/>
                <a:ea typeface="Pretendard Bold"/>
              </a:rPr>
              <a:t>STEP</a:t>
            </a:r>
            <a:r>
              <a:rPr lang="ko-KR" altLang="en-US" sz="2000" b="0" i="0" u="none" strike="noStrike" dirty="0">
                <a:solidFill>
                  <a:schemeClr val="bg1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000" b="0" i="0" u="none" strike="noStrike" dirty="0">
                <a:solidFill>
                  <a:schemeClr val="bg1"/>
                </a:solidFill>
                <a:latin typeface="Pretendard Bold"/>
                <a:ea typeface="Pretendard Bold"/>
              </a:rPr>
              <a:t>1</a:t>
            </a:r>
            <a:endParaRPr lang="en-US" sz="2000" b="0" i="0" u="none" strike="noStrike" dirty="0">
              <a:solidFill>
                <a:schemeClr val="bg1"/>
              </a:solidFill>
              <a:latin typeface="Pretendar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6300" y="762000"/>
            <a:ext cx="2984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0B060F79-AA8A-4685-99E3-7C1EBA24A96F}"/>
              </a:ext>
            </a:extLst>
          </p:cNvPr>
          <p:cNvSpPr txBox="1"/>
          <p:nvPr/>
        </p:nvSpPr>
        <p:spPr>
          <a:xfrm>
            <a:off x="1371470" y="1816100"/>
            <a:ext cx="8953500" cy="1955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8000" b="0" i="0" u="none" strike="noStrike" dirty="0">
                <a:solidFill>
                  <a:srgbClr val="000000"/>
                </a:solidFill>
                <a:latin typeface="Pretendard Bold"/>
              </a:rPr>
              <a:t>01</a:t>
            </a: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8497CBF3-43EE-426C-9106-AEFDA5D8860C}"/>
              </a:ext>
            </a:extLst>
          </p:cNvPr>
          <p:cNvSpPr txBox="1"/>
          <p:nvPr/>
        </p:nvSpPr>
        <p:spPr>
          <a:xfrm>
            <a:off x="10642600" y="7384473"/>
            <a:ext cx="5854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Unity </a:t>
            </a:r>
            <a:r>
              <a:rPr lang="ko-KR" altLang="en-US" sz="2600" b="1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클라이언트 구축 및 연동</a:t>
            </a:r>
            <a:endParaRPr lang="ko-KR" sz="2600" b="1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D3A9B9B9-0D0D-408F-BF29-D90903CAE38B}"/>
              </a:ext>
            </a:extLst>
          </p:cNvPr>
          <p:cNvSpPr txBox="1"/>
          <p:nvPr/>
        </p:nvSpPr>
        <p:spPr>
          <a:xfrm>
            <a:off x="10642600" y="7892473"/>
            <a:ext cx="5842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간단한 </a:t>
            </a:r>
            <a:r>
              <a:rPr lang="en-US" altLang="ko-KR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RTS </a:t>
            </a:r>
            <a:r>
              <a:rPr lang="ko-KR" altLang="en-US" sz="1800" b="0" i="0" u="none" strike="noStrike" dirty="0">
                <a:solidFill>
                  <a:srgbClr val="000000">
                    <a:alpha val="50196"/>
                  </a:srgbClr>
                </a:solidFill>
                <a:ea typeface="Pretendard Regular"/>
              </a:rPr>
              <a:t>게임 클라이언트 구축 및 전체 시스템 연동</a:t>
            </a:r>
            <a:endParaRPr lang="ko-KR" sz="1800" b="0" i="0" u="none" strike="noStrike" dirty="0">
              <a:solidFill>
                <a:srgbClr val="000000">
                  <a:alpha val="50196"/>
                </a:srgbClr>
              </a:solidFill>
              <a:ea typeface="Pretendard Regular"/>
            </a:endParaRPr>
          </a:p>
        </p:txBody>
      </p:sp>
      <p:pic>
        <p:nvPicPr>
          <p:cNvPr id="44" name="Picture 9">
            <a:extLst>
              <a:ext uri="{FF2B5EF4-FFF2-40B4-BE49-F238E27FC236}">
                <a16:creationId xmlns:a16="http://schemas.microsoft.com/office/drawing/2014/main" id="{24470110-6A3D-4EF1-AF99-A51573DAC4A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940800" y="2371436"/>
            <a:ext cx="7785100" cy="79664"/>
          </a:xfrm>
          <a:prstGeom prst="rect">
            <a:avLst/>
          </a:prstGeom>
          <a:noFill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BC3441E-7151-41F8-A0C6-FDD58E694D5C}"/>
              </a:ext>
            </a:extLst>
          </p:cNvPr>
          <p:cNvSpPr txBox="1"/>
          <p:nvPr/>
        </p:nvSpPr>
        <p:spPr>
          <a:xfrm>
            <a:off x="1346924" y="3086100"/>
            <a:ext cx="143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개인 프로젝트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EA45915-9094-439C-A3C5-1F39C3F554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6115180"/>
            <a:ext cx="3332565" cy="2828950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13A3993-FA76-4AA8-BEDA-4F15E59FD2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7165" y="7397762"/>
            <a:ext cx="3332565" cy="2153636"/>
          </a:xfrm>
          <a:prstGeom prst="rect">
            <a:avLst/>
          </a:prstGeom>
          <a:effectLst>
            <a:softEdge rad="1778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699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1000" y="13081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16500" y="13081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9321800"/>
            <a:ext cx="17602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826500" y="60071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048000" y="5969000"/>
            <a:ext cx="642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26162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384300"/>
            <a:ext cx="17335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600" y="2870200"/>
            <a:ext cx="50165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743200"/>
            <a:ext cx="11544300" cy="6489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20600" y="4381500"/>
            <a:ext cx="5130800" cy="47992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 로직을 담당할 </a:t>
            </a:r>
            <a:r>
              <a:rPr lang="ko-KR" altLang="en-US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게임서버입니다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Asio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라이브러리를 활용하여 구축하였습니다</a:t>
            </a:r>
            <a:r>
              <a:rPr lang="en-US" alt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스레드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풀을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도입하여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대규모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이용자를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대비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하였습니다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스레드 별 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I/O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로직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DB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로직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sz="1800" b="1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서버로직을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분리</a:t>
            </a: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하였습니다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1800" b="1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1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WireShark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패킷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흐름을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분석</a:t>
            </a:r>
            <a:r>
              <a:rPr 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패킷 보안위험을 감지하고 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TLS</a:t>
            </a:r>
            <a:r>
              <a:rPr lang="ko-KR" altLang="en-US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적용하였습니다</a:t>
            </a:r>
            <a:r>
              <a:rPr lang="en-US" altLang="ko-KR" sz="1800" b="1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비동기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Mutex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등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상호배제와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1800" b="0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RaceCondition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핸들링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0" i="0" u="none" strike="noStrike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해야하는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이유와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방법을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체득하였습니다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1100" y="3759200"/>
            <a:ext cx="464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개인</a:t>
            </a:r>
            <a:r>
              <a:rPr lang="en-US" sz="2000" b="0" i="0" u="none" strike="noStrike" spc="-100">
                <a:solidFill>
                  <a:srgbClr val="85AC57"/>
                </a:solidFill>
                <a:latin typeface="Pretendard SemiBold"/>
              </a:rPr>
              <a:t> </a:t>
            </a:r>
            <a:r>
              <a:rPr lang="ko-KR" sz="2000" b="0" i="0" u="none" strike="noStrike" spc="-100">
                <a:solidFill>
                  <a:srgbClr val="85AC57"/>
                </a:solidFill>
                <a:ea typeface="Pretendard SemiBold"/>
              </a:rPr>
              <a:t>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85700" y="2946400"/>
            <a:ext cx="4660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TCP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sz="4000" b="0" i="0" u="none" strike="noStrike" spc="200" dirty="0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056100" y="711200"/>
            <a:ext cx="368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6300" y="762000"/>
            <a:ext cx="2933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A13E4440-F893-4FC1-B157-17B9AA68723B}"/>
              </a:ext>
            </a:extLst>
          </p:cNvPr>
          <p:cNvSpPr txBox="1"/>
          <p:nvPr/>
        </p:nvSpPr>
        <p:spPr>
          <a:xfrm>
            <a:off x="863600" y="9423400"/>
            <a:ext cx="8890000" cy="311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dirty="0">
                <a:solidFill>
                  <a:srgbClr val="000000"/>
                </a:solidFill>
                <a:latin typeface="Pretendard Regular"/>
                <a:ea typeface="Pretendard Bold"/>
              </a:rPr>
              <a:t>기술 스택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  |  C++ STL , RAII , ASIO , </a:t>
            </a:r>
            <a:r>
              <a:rPr lang="en-US" sz="1800" b="0" i="0" u="none" strike="noStrike" dirty="0" err="1">
                <a:solidFill>
                  <a:srgbClr val="000000"/>
                </a:solidFill>
                <a:latin typeface="Pretendard Regular"/>
              </a:rPr>
              <a:t>MySqlConnector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Regular"/>
              </a:rPr>
              <a:t> , Redis , Docker , OpenSSL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E8AF358E-CE7D-48AB-A0C5-A3FC0D2CEA2F}"/>
              </a:ext>
            </a:extLst>
          </p:cNvPr>
          <p:cNvSpPr txBox="1"/>
          <p:nvPr/>
        </p:nvSpPr>
        <p:spPr>
          <a:xfrm>
            <a:off x="8458200" y="1788626"/>
            <a:ext cx="5130800" cy="3724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소스코드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1"/>
              </a:rPr>
              <a:t>[</a:t>
            </a:r>
            <a:r>
              <a:rPr lang="en-US" altLang="ko-KR" spc="-1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1"/>
              </a:rPr>
              <a:t>Github</a:t>
            </a:r>
            <a:r>
              <a:rPr lang="en-US" altLang="ko-KR" spc="-1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  <a:hlinkClick r:id="rId11"/>
              </a:rPr>
              <a:t>]</a:t>
            </a:r>
            <a:endParaRPr lang="en-US" sz="1800" b="0" i="0" u="none" strike="noStrike" spc="-1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445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457200" y="12700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92700" y="12700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3589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92837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5908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124200" y="5930900"/>
            <a:ext cx="64262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902700" y="5969000"/>
            <a:ext cx="6426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000000"/>
                </a:solidFill>
                <a:ea typeface="Pretendard Bold"/>
              </a:rPr>
              <a:t>매니저클래스 구현</a:t>
            </a:r>
            <a:endParaRPr lang="ko-KR" sz="4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6300" y="762000"/>
            <a:ext cx="285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51286" y="2764525"/>
            <a:ext cx="4991099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000000"/>
                </a:solidFill>
                <a:ea typeface="Pretendard Bold"/>
              </a:rPr>
              <a:t>스레드 풀 구현</a:t>
            </a:r>
            <a:endParaRPr lang="ko-KR" sz="44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A90B8AA-32DB-4B0A-89E2-85324AD639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51286" y="4306262"/>
            <a:ext cx="4031714" cy="219911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45BC937-CEE6-4482-BD75-27C686527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51286" y="6642976"/>
            <a:ext cx="5315692" cy="2285124"/>
          </a:xfrm>
          <a:prstGeom prst="rect">
            <a:avLst/>
          </a:prstGeom>
        </p:spPr>
      </p:pic>
      <p:sp>
        <p:nvSpPr>
          <p:cNvPr id="30" name="TextBox 22">
            <a:extLst>
              <a:ext uri="{FF2B5EF4-FFF2-40B4-BE49-F238E27FC236}">
                <a16:creationId xmlns:a16="http://schemas.microsoft.com/office/drawing/2014/main" id="{6C749283-8C60-4BC6-945F-7FD79EDF05EA}"/>
              </a:ext>
            </a:extLst>
          </p:cNvPr>
          <p:cNvSpPr txBox="1"/>
          <p:nvPr/>
        </p:nvSpPr>
        <p:spPr>
          <a:xfrm>
            <a:off x="12365800" y="3443260"/>
            <a:ext cx="5330206" cy="1217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#</a:t>
            </a:r>
            <a:r>
              <a:rPr lang="en-US" sz="1700" b="1" dirty="0">
                <a:solidFill>
                  <a:srgbClr val="000000"/>
                </a:solidFill>
                <a:latin typeface="Pretendard Regular"/>
              </a:rPr>
              <a:t>define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을 통해 스레드 풀 개수 설정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ko-KR" altLang="en-US" sz="1700" b="1" i="0" u="none" strike="noStrike" dirty="0">
                <a:solidFill>
                  <a:srgbClr val="000000"/>
                </a:solidFill>
                <a:latin typeface="Pretendard Regular"/>
              </a:rPr>
              <a:t>유지보수 고려한 설계</a:t>
            </a:r>
            <a:endParaRPr lang="en-US" sz="1700" b="1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E5D20AD0-D307-4285-8A00-6F3D59DCB315}"/>
              </a:ext>
            </a:extLst>
          </p:cNvPr>
          <p:cNvSpPr txBox="1"/>
          <p:nvPr/>
        </p:nvSpPr>
        <p:spPr>
          <a:xfrm>
            <a:off x="965200" y="2807181"/>
            <a:ext cx="4991099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600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QueueManager</a:t>
            </a:r>
            <a:endParaRPr lang="ko-KR" sz="36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07F0EC9-EDB8-4602-84B5-B5EC0CCA4F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" y="6451254"/>
            <a:ext cx="4572638" cy="247684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2D541DB-3F04-483D-89D0-F100ED0C28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901" y="5181602"/>
            <a:ext cx="2448267" cy="1114581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6079C0A-DEAC-4DDC-A6F8-641020156E6D}"/>
              </a:ext>
            </a:extLst>
          </p:cNvPr>
          <p:cNvSpPr txBox="1"/>
          <p:nvPr/>
        </p:nvSpPr>
        <p:spPr>
          <a:xfrm>
            <a:off x="981901" y="3475931"/>
            <a:ext cx="5330206" cy="23147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700" b="1" dirty="0" err="1">
                <a:solidFill>
                  <a:srgbClr val="000000"/>
                </a:solidFill>
                <a:latin typeface="Pretendard Regular"/>
              </a:rPr>
              <a:t>싱글톤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 클래스</a:t>
            </a:r>
            <a:endParaRPr lang="en-US" altLang="ko-KR" sz="1700" b="1" i="0" u="none" strike="noStrike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endParaRPr lang="en-US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1700" b="1" dirty="0" err="1">
                <a:solidFill>
                  <a:srgbClr val="000000"/>
                </a:solidFill>
                <a:latin typeface="Pretendard Regular"/>
              </a:rPr>
              <a:t>TaskQueue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를 크리티컬 </a:t>
            </a:r>
            <a:r>
              <a:rPr lang="ko-KR" altLang="en-US" sz="1700" b="1" dirty="0" err="1">
                <a:solidFill>
                  <a:srgbClr val="000000"/>
                </a:solidFill>
                <a:latin typeface="Pretendard Regular"/>
              </a:rPr>
              <a:t>섹션으로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 보호하기 위해 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Monitor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디자인 패턴 적용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endParaRPr lang="en-US" sz="1700" b="1" i="0" u="none" strike="noStrike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en-US" sz="1700" b="1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스레드 실행을 위한 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Run()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메서드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443E5EA2-DF4E-482E-A10D-BF62B8D8EABC}"/>
              </a:ext>
            </a:extLst>
          </p:cNvPr>
          <p:cNvSpPr txBox="1"/>
          <p:nvPr/>
        </p:nvSpPr>
        <p:spPr>
          <a:xfrm>
            <a:off x="6556086" y="2785650"/>
            <a:ext cx="4991099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600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DBManager</a:t>
            </a:r>
            <a:endParaRPr lang="ko-KR" sz="36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D700F676-4F1E-4918-981E-05F420184977}"/>
              </a:ext>
            </a:extLst>
          </p:cNvPr>
          <p:cNvSpPr txBox="1"/>
          <p:nvPr/>
        </p:nvSpPr>
        <p:spPr>
          <a:xfrm>
            <a:off x="6572787" y="3454400"/>
            <a:ext cx="5330206" cy="13720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700" b="1" dirty="0" err="1">
                <a:solidFill>
                  <a:srgbClr val="000000"/>
                </a:solidFill>
                <a:latin typeface="Pretendard Regular"/>
              </a:rPr>
              <a:t>싱글톤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 클래스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전용 세션 풀 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&amp;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스레드 풀 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 marL="285750" indent="-285750">
              <a:lnSpc>
                <a:spcPct val="99600"/>
              </a:lnSpc>
              <a:buFontTx/>
              <a:buChar char="-"/>
            </a:pPr>
            <a:r>
              <a:rPr lang="ko-KR" altLang="en-US" sz="1700" b="1" dirty="0" err="1">
                <a:solidFill>
                  <a:srgbClr val="000000"/>
                </a:solidFill>
                <a:latin typeface="Pretendard Regular"/>
              </a:rPr>
              <a:t>콜백을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 등록할 </a:t>
            </a:r>
            <a:r>
              <a:rPr lang="en-US" altLang="ko-KR" sz="1700" b="1" dirty="0" err="1">
                <a:solidFill>
                  <a:srgbClr val="000000"/>
                </a:solidFill>
                <a:latin typeface="Pretendard Regular"/>
              </a:rPr>
              <a:t>DBTask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구조체 설계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 marL="285750" indent="-285750">
              <a:lnSpc>
                <a:spcPct val="99600"/>
              </a:lnSpc>
              <a:buFontTx/>
              <a:buChar char="-"/>
            </a:pP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A14DB4C-FAF2-44E6-95FF-C69EA7E75A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2787" y="6810188"/>
            <a:ext cx="4667901" cy="2133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29F36B-70EE-4654-AE17-EF9E0EDDEE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0494" y="5460518"/>
            <a:ext cx="3743847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445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457200" y="12700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92700" y="12700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3589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92837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5908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124200" y="5930900"/>
            <a:ext cx="64262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902700" y="5969000"/>
            <a:ext cx="6426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altLang="ko-KR" sz="4800" b="0" i="0" u="none" strike="noStrike" dirty="0">
                <a:solidFill>
                  <a:srgbClr val="000000"/>
                </a:solidFill>
                <a:ea typeface="Pretendard Bold"/>
              </a:rPr>
              <a:t>, </a:t>
            </a:r>
            <a:r>
              <a:rPr lang="ko-KR" altLang="en-US" sz="4800" b="0" i="0" u="none" strike="noStrike" dirty="0">
                <a:solidFill>
                  <a:srgbClr val="000000"/>
                </a:solidFill>
                <a:ea typeface="Pretendard Bold"/>
              </a:rPr>
              <a:t>세션 클래스 구현</a:t>
            </a:r>
            <a:endParaRPr lang="ko-KR" sz="4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6300" y="762000"/>
            <a:ext cx="285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15101" y="6184900"/>
            <a:ext cx="4991099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Session Manager</a:t>
            </a:r>
            <a:endParaRPr lang="ko-KR" sz="36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E5D20AD0-D307-4285-8A00-6F3D59DCB315}"/>
              </a:ext>
            </a:extLst>
          </p:cNvPr>
          <p:cNvSpPr txBox="1"/>
          <p:nvPr/>
        </p:nvSpPr>
        <p:spPr>
          <a:xfrm>
            <a:off x="965200" y="2807181"/>
            <a:ext cx="4991099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Server</a:t>
            </a:r>
            <a:endParaRPr lang="ko-KR" sz="36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6079C0A-DEAC-4DDC-A6F8-641020156E6D}"/>
              </a:ext>
            </a:extLst>
          </p:cNvPr>
          <p:cNvSpPr txBox="1"/>
          <p:nvPr/>
        </p:nvSpPr>
        <p:spPr>
          <a:xfrm>
            <a:off x="981901" y="3475931"/>
            <a:ext cx="5330206" cy="23147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비동기 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Accept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를 지원하는 클래스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>
              <a:lnSpc>
                <a:spcPct val="99600"/>
              </a:lnSpc>
            </a:pP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Accept </a:t>
            </a:r>
            <a:r>
              <a:rPr lang="ko-KR" altLang="en-US" sz="1700" b="1" dirty="0" err="1">
                <a:solidFill>
                  <a:srgbClr val="000000"/>
                </a:solidFill>
                <a:latin typeface="Pretendard Regular"/>
              </a:rPr>
              <a:t>콜백에서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Session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생성 후 송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수신 루프 시작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443E5EA2-DF4E-482E-A10D-BF62B8D8EABC}"/>
              </a:ext>
            </a:extLst>
          </p:cNvPr>
          <p:cNvSpPr txBox="1"/>
          <p:nvPr/>
        </p:nvSpPr>
        <p:spPr>
          <a:xfrm>
            <a:off x="6556086" y="2785650"/>
            <a:ext cx="4991099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6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Session</a:t>
            </a:r>
            <a:endParaRPr lang="ko-KR" sz="36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D700F676-4F1E-4918-981E-05F420184977}"/>
              </a:ext>
            </a:extLst>
          </p:cNvPr>
          <p:cNvSpPr txBox="1"/>
          <p:nvPr/>
        </p:nvSpPr>
        <p:spPr>
          <a:xfrm>
            <a:off x="6572787" y="3454400"/>
            <a:ext cx="5330206" cy="23147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하나의 클라이언트를 위한 기능들이 모인 클래스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>
              <a:lnSpc>
                <a:spcPct val="99600"/>
              </a:lnSpc>
            </a:pP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en-US" altLang="ko-KR" sz="1700" b="1" dirty="0" err="1">
                <a:solidFill>
                  <a:srgbClr val="000000"/>
                </a:solidFill>
                <a:latin typeface="Pretendard Regular"/>
              </a:rPr>
              <a:t>Enable_shared_from_this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클래스를 상속받아 클래스 본인이 </a:t>
            </a:r>
            <a:r>
              <a:rPr lang="en-US" altLang="ko-KR" sz="1700" b="1" dirty="0" err="1">
                <a:solidFill>
                  <a:srgbClr val="000000"/>
                </a:solidFill>
                <a:latin typeface="Pretendard Regular"/>
              </a:rPr>
              <a:t>shared_ptr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을 쥐고 있는 형태로 생명주기 관리를 해주었습니다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>
              <a:lnSpc>
                <a:spcPct val="99600"/>
              </a:lnSpc>
            </a:pP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 marL="342900" indent="-342900">
              <a:lnSpc>
                <a:spcPct val="99600"/>
              </a:lnSpc>
              <a:buAutoNum type="arabicPeriod"/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유저 정보 및 인증상태 관리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 marL="342900" indent="-342900">
              <a:lnSpc>
                <a:spcPct val="99600"/>
              </a:lnSpc>
              <a:buAutoNum type="arabicPeriod"/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비동기 송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수신 지원 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(FSM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기반 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TLP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패킷 파싱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indent="-342900">
              <a:lnSpc>
                <a:spcPct val="99600"/>
              </a:lnSpc>
              <a:buAutoNum type="arabicPeriod"/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개별 송신 큐 보유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893F75-BB61-440E-BAD6-7DB4D6EF1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343" y="4671627"/>
            <a:ext cx="4015679" cy="19558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153E0FF-C715-4F61-A7A4-D7ED3489D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6715364"/>
            <a:ext cx="5689806" cy="2486372"/>
          </a:xfrm>
          <a:prstGeom prst="rect">
            <a:avLst/>
          </a:prstGeom>
        </p:spPr>
      </p:pic>
      <p:sp>
        <p:nvSpPr>
          <p:cNvPr id="34" name="TextBox 21">
            <a:extLst>
              <a:ext uri="{FF2B5EF4-FFF2-40B4-BE49-F238E27FC236}">
                <a16:creationId xmlns:a16="http://schemas.microsoft.com/office/drawing/2014/main" id="{5D27E049-E0F2-4C6F-BB60-38566A60BE51}"/>
              </a:ext>
            </a:extLst>
          </p:cNvPr>
          <p:cNvSpPr txBox="1"/>
          <p:nvPr/>
        </p:nvSpPr>
        <p:spPr>
          <a:xfrm>
            <a:off x="12367987" y="2810730"/>
            <a:ext cx="4991099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FSM</a:t>
            </a:r>
            <a:endParaRPr lang="ko-KR" sz="36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E016F3D-8FA7-4FD5-BA17-E4E2C0C3FA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0600" y="3392461"/>
            <a:ext cx="2452913" cy="5757889"/>
          </a:xfrm>
          <a:prstGeom prst="rect">
            <a:avLst/>
          </a:prstGeom>
        </p:spPr>
      </p:pic>
      <p:sp>
        <p:nvSpPr>
          <p:cNvPr id="41" name="TextBox 22">
            <a:extLst>
              <a:ext uri="{FF2B5EF4-FFF2-40B4-BE49-F238E27FC236}">
                <a16:creationId xmlns:a16="http://schemas.microsoft.com/office/drawing/2014/main" id="{4046E419-7CAA-4B41-BD0B-115A4E0EC94D}"/>
              </a:ext>
            </a:extLst>
          </p:cNvPr>
          <p:cNvSpPr txBox="1"/>
          <p:nvPr/>
        </p:nvSpPr>
        <p:spPr>
          <a:xfrm>
            <a:off x="6572787" y="6835563"/>
            <a:ext cx="5330206" cy="23147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세션들을 관리하는 세션 매니저 클래스입니다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>
              <a:lnSpc>
                <a:spcPct val="99600"/>
              </a:lnSpc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세션 소멸 시 접근해도 </a:t>
            </a:r>
            <a:r>
              <a:rPr lang="ko-KR" altLang="en-US" sz="1700" b="1" dirty="0" err="1">
                <a:solidFill>
                  <a:srgbClr val="000000"/>
                </a:solidFill>
                <a:latin typeface="Pretendard Regular"/>
              </a:rPr>
              <a:t>위험하지않게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 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r>
              <a:rPr lang="en-US" altLang="ko-KR" sz="1700" b="1" dirty="0" err="1">
                <a:solidFill>
                  <a:srgbClr val="000000"/>
                </a:solidFill>
                <a:latin typeface="Pretendard Regular"/>
              </a:rPr>
              <a:t>Weak_ptr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&lt;Session&gt; 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을 통해 세션들을 모아두고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, </a:t>
            </a:r>
          </a:p>
          <a:p>
            <a:pPr>
              <a:lnSpc>
                <a:spcPct val="99600"/>
              </a:lnSpc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동기화 측면에서 안전하게 설계하였습니다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>
              <a:lnSpc>
                <a:spcPct val="99600"/>
              </a:lnSpc>
            </a:pP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 marL="342900" indent="-342900">
              <a:lnSpc>
                <a:spcPct val="99600"/>
              </a:lnSpc>
              <a:buAutoNum type="arabicPeriod"/>
            </a:pPr>
            <a:r>
              <a:rPr lang="ko-KR" altLang="en-US" sz="1700" b="1" dirty="0" err="1">
                <a:solidFill>
                  <a:srgbClr val="000000"/>
                </a:solidFill>
                <a:latin typeface="Pretendard Regular"/>
              </a:rPr>
              <a:t>브로드캐스팅</a:t>
            </a: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 기능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 marL="342900" indent="-342900">
              <a:lnSpc>
                <a:spcPct val="99600"/>
              </a:lnSpc>
              <a:buAutoNum type="arabicPeriod"/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현재 세션 수 </a:t>
            </a:r>
            <a:r>
              <a:rPr lang="en-US" altLang="ko-KR" sz="1700" b="1" dirty="0">
                <a:solidFill>
                  <a:srgbClr val="000000"/>
                </a:solidFill>
                <a:latin typeface="Pretendard Regular"/>
              </a:rPr>
              <a:t>getter</a:t>
            </a:r>
          </a:p>
          <a:p>
            <a:pPr marL="342900" indent="-342900">
              <a:lnSpc>
                <a:spcPct val="99600"/>
              </a:lnSpc>
              <a:buAutoNum type="arabicPeriod"/>
            </a:pPr>
            <a:r>
              <a:rPr lang="ko-KR" altLang="en-US" sz="1700" b="1" dirty="0">
                <a:solidFill>
                  <a:srgbClr val="000000"/>
                </a:solidFill>
                <a:latin typeface="Pretendard Regular"/>
              </a:rPr>
              <a:t>세션 추가 및 삭제 기능</a:t>
            </a: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  <a:p>
            <a:pPr>
              <a:lnSpc>
                <a:spcPct val="99600"/>
              </a:lnSpc>
            </a:pPr>
            <a:endParaRPr lang="en-US" altLang="ko-KR" sz="1700" b="1" dirty="0">
              <a:solidFill>
                <a:srgbClr val="000000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8890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445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457200" y="12700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92700" y="12700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3589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92837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5908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124200" y="5930900"/>
            <a:ext cx="64262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902700" y="5969000"/>
            <a:ext cx="6426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80900" y="3975100"/>
            <a:ext cx="5422900" cy="377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2400" y="4165600"/>
            <a:ext cx="5295900" cy="359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" y="4178300"/>
            <a:ext cx="4902200" cy="3568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성능개선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경험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- 1. DB INDEX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추가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6300" y="762000"/>
            <a:ext cx="2857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3600" y="2667000"/>
            <a:ext cx="103378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로그인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로직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ea typeface="Pretendard Bold"/>
              </a:rPr>
              <a:t>(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추후 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API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서버로 이관</a:t>
            </a: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)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7900" y="8115300"/>
            <a:ext cx="4787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ID &amp; PWD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실행시간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평균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90000us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81800" y="8115300"/>
            <a:ext cx="47625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username, password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두개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컬럼을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묶어서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인덱스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57300" y="8115300"/>
            <a:ext cx="212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실행시간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평균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2500us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57300" y="8496300"/>
            <a:ext cx="17653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1" i="0" u="none" strike="noStrike" dirty="0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Pretendard Regular"/>
              </a:rPr>
              <a:t>효율</a:t>
            </a: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 32</a:t>
            </a:r>
            <a:r>
              <a:rPr lang="ko-KR" sz="1700" b="1" i="0" u="none" strike="noStrike" dirty="0">
                <a:solidFill>
                  <a:srgbClr val="000000"/>
                </a:solidFill>
                <a:ea typeface="Pretendard Regular"/>
              </a:rPr>
              <a:t>배</a:t>
            </a: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Pretendard Regular"/>
              </a:rPr>
              <a:t>상승</a:t>
            </a:r>
          </a:p>
        </p:txBody>
      </p:sp>
    </p:spTree>
    <p:extLst>
      <p:ext uri="{BB962C8B-B14F-4D97-AF65-F5344CB8AC3E}">
        <p14:creationId xmlns:p14="http://schemas.microsoft.com/office/powerpoint/2010/main" val="321108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44500"/>
            <a:ext cx="17335500" cy="9334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457200" y="12700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792700" y="1270000"/>
            <a:ext cx="190500" cy="190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358900"/>
            <a:ext cx="17335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9283700"/>
            <a:ext cx="17602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590800"/>
            <a:ext cx="17335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124200" y="5930900"/>
            <a:ext cx="64262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902700" y="5969000"/>
            <a:ext cx="6426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562100"/>
            <a:ext cx="2095500" cy="86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2400" y="2755900"/>
            <a:ext cx="5511800" cy="6045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225800" y="1549400"/>
            <a:ext cx="14312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서버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성능개선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dirty="0">
                <a:solidFill>
                  <a:srgbClr val="000000"/>
                </a:solidFill>
                <a:ea typeface="Pretendard Bold"/>
              </a:rPr>
              <a:t>경험</a:t>
            </a:r>
            <a:r>
              <a:rPr lang="en-US" sz="4800" b="0" i="0" u="none" strike="noStrike" dirty="0">
                <a:solidFill>
                  <a:srgbClr val="000000"/>
                </a:solidFill>
                <a:latin typeface="Pretendard Bold"/>
              </a:rPr>
              <a:t> - 2. </a:t>
            </a:r>
            <a:r>
              <a:rPr lang="ko-KR" altLang="en-US" sz="4800" dirty="0">
                <a:solidFill>
                  <a:srgbClr val="000000"/>
                </a:solidFill>
                <a:latin typeface="Pretendard Bold"/>
                <a:ea typeface="Pretendard Bold"/>
              </a:rPr>
              <a:t>로컬 캐시</a:t>
            </a:r>
            <a:endParaRPr lang="ko-KR" sz="48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5200" y="16256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200" dirty="0">
                <a:solidFill>
                  <a:srgbClr val="FFFFFF"/>
                </a:solidFill>
                <a:latin typeface="Pretendard Bold"/>
                <a:ea typeface="Pretendard Bold"/>
              </a:rPr>
              <a:t>STEP</a:t>
            </a:r>
            <a:r>
              <a:rPr lang="en-US" altLang="ko-KR" sz="4000" b="0" i="0" u="none" strike="noStrike" spc="200" dirty="0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27500" y="723900"/>
            <a:ext cx="59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6300" y="762000"/>
            <a:ext cx="3009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100" dirty="0">
                <a:solidFill>
                  <a:srgbClr val="000000"/>
                </a:solidFill>
                <a:latin typeface="Pretendard Bold"/>
              </a:rPr>
              <a:t>KANG-SEOKJUN PORTFOLIO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3600" y="2603500"/>
            <a:ext cx="40767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캐시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전략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Pretendard Bold"/>
              </a:rPr>
              <a:t>설정</a:t>
            </a: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8200" y="3708400"/>
            <a:ext cx="5499100" cy="419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방식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채택</a:t>
            </a:r>
          </a:p>
          <a:p>
            <a:pPr lvl="0" algn="l">
              <a:lnSpc>
                <a:spcPct val="99600"/>
              </a:lnSpc>
            </a:pP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    Lazy Invalidation + Soft TTL</a:t>
            </a:r>
          </a:p>
          <a:p>
            <a:pPr lvl="0" algn="l">
              <a:lnSpc>
                <a:spcPct val="99600"/>
              </a:lnSpc>
            </a:pPr>
            <a:endParaRPr lang="en-US" sz="1700" b="1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Lazy Invalidation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테스트용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기능이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LOGIN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체크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이었습니다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1" i="0" u="none" strike="noStrike" dirty="0">
                <a:solidFill>
                  <a:srgbClr val="000000"/>
                </a:solidFill>
                <a:ea typeface="Pretendard Regular"/>
              </a:rPr>
              <a:t>미리</a:t>
            </a: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1" i="0" u="none" strike="noStrike" dirty="0" err="1">
                <a:solidFill>
                  <a:srgbClr val="000000"/>
                </a:solidFill>
                <a:ea typeface="Pretendard Regular"/>
              </a:rPr>
              <a:t>읽어놓을만한</a:t>
            </a: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Pretendard Regular"/>
              </a:rPr>
              <a:t>범위</a:t>
            </a: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Pretendard Regular"/>
              </a:rPr>
              <a:t>예측이</a:t>
            </a: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Pretendard Regular"/>
              </a:rPr>
              <a:t>힘들었기에</a:t>
            </a: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1" i="0" u="none" strike="noStrike" dirty="0">
                <a:solidFill>
                  <a:srgbClr val="000000"/>
                </a:solidFill>
                <a:ea typeface="Pretendard Regular"/>
              </a:rPr>
              <a:t>채택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하게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Soft TTL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변화가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수시로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일어나는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작업이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아니었고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구현의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편리함으로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채택하게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되었습니다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1700" b="1" i="0" u="none" strike="noStrike" dirty="0">
                <a:solidFill>
                  <a:srgbClr val="000000"/>
                </a:solidFill>
                <a:latin typeface="Pretendard Regular"/>
              </a:rPr>
              <a:t>Sliding TTL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튕김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현상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등이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발생한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클라이언트의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17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재요청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높다고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판단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 dirty="0" err="1">
                <a:solidFill>
                  <a:srgbClr val="000000"/>
                </a:solidFill>
                <a:ea typeface="Pretendard Regular"/>
              </a:rPr>
              <a:t>안그래도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좋지않은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감정을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가지게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 err="1">
                <a:solidFill>
                  <a:srgbClr val="000000"/>
                </a:solidFill>
                <a:ea typeface="Pretendard Regular"/>
              </a:rPr>
              <a:t>될텐데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조금이라도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빠르게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로그인을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, 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요청이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들어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올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때마다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 err="1">
                <a:solidFill>
                  <a:srgbClr val="000000"/>
                </a:solidFill>
                <a:ea typeface="Pretendard Regular"/>
              </a:rPr>
              <a:t>시켜주기로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결정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04700" y="2768600"/>
            <a:ext cx="5499100" cy="392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로컬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캐싱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l">
              <a:lnSpc>
                <a:spcPct val="99600"/>
              </a:lnSpc>
            </a:pPr>
            <a:endParaRPr lang="ko-KR" sz="17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10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초마다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TTL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만료된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캐시데이터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삭제해주는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cleanup()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메서드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캐시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miss -&gt; DB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가져와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Set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캐시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hit -&gt;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넘겨줍니다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17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로컬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캐시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시스템을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구현해보면서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캐시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Regular"/>
              </a:rPr>
              <a:t>생명주기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1" i="0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17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1" i="0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생각보다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신경쓸게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시스템이라는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것을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깨달았습니다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Redis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학습을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하기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기초를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다지기위해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가볍게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구현해보려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했으나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캐시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고찰을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해볼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경험이었습니다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2717</Words>
  <Application>Microsoft Office PowerPoint</Application>
  <PresentationFormat>사용자 지정</PresentationFormat>
  <Paragraphs>566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Arial</vt:lpstr>
      <vt:lpstr>Pretendard Regular</vt:lpstr>
      <vt:lpstr>Calibri</vt:lpstr>
      <vt:lpstr>Pretendard Medium</vt:lpstr>
      <vt:lpstr>Pretendard Bold</vt:lpstr>
      <vt:lpstr>Pretendard SemiBold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owljun2@gmail.com</cp:lastModifiedBy>
  <cp:revision>103</cp:revision>
  <dcterms:created xsi:type="dcterms:W3CDTF">2006-08-16T00:00:00Z</dcterms:created>
  <dcterms:modified xsi:type="dcterms:W3CDTF">2025-07-02T07:54:58Z</dcterms:modified>
</cp:coreProperties>
</file>